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7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F96"/>
    <a:srgbClr val="ADCDCC"/>
    <a:srgbClr val="75AEB0"/>
    <a:srgbClr val="FAD4B4"/>
    <a:srgbClr val="519E96"/>
    <a:srgbClr val="00D6C2"/>
    <a:srgbClr val="FFB577"/>
    <a:srgbClr val="F0F01C"/>
    <a:srgbClr val="7030A0"/>
    <a:srgbClr val="E85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1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13E73-C096-445F-A43D-9656FB2ACA35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BEA2-7047-49E5-A8DC-7CFBB220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8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ABDD1-70FE-42CB-BB44-F84369DEE2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0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AF3-00C5-E783-40AC-E9B4C130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B1A84-449F-5224-85B6-27ED7D87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4392D-1B5E-2C06-390A-E951E7DB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C3161-2188-1229-8D60-6D01639B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9784D-C2CD-60D5-3B62-D97D753B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4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108C-948F-2343-5B14-D95E0D2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9FA29-37C5-2F63-B75A-F3D25DA7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7E46-4139-45D7-A265-7E18DA6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B9924-E84B-726B-5E7E-D3D7FC86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42382-1C3F-9DD7-EDC5-9B450204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7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5D42F0-A674-D4F4-200A-480CA2B1C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4ADC1-7EB1-1458-8543-01A25F286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CEDB6-D3D0-5479-9EF3-B7FE4E63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41D2D-BC7C-A90C-FBCC-275D43D7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D3440-EC9D-D336-31C5-D5ECE3F9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0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EE939-9D8C-899C-89BD-045F4987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1DEC5-9014-03F5-A1AE-A68F041B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91CB1-453C-CC5A-1001-01F1E399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622-3360-0422-DC11-DBD744E9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A31E-8F77-1070-749F-16065F4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6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B6D03-8947-AA76-5B42-57FA7A0B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44F2F-1C02-748B-A742-1E2408F81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E7BD5-CB08-04FF-4C5F-39E31D78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733CE-FA46-E72E-B05C-81542BE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2401D-2F40-11A2-829A-4F13F53B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1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25E0-E97E-836D-542A-0735EC22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073BC-515F-B4F0-237B-AF7BFA85F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8B918-9BC5-5F7C-190A-19193035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66CBA-0510-8C62-3585-670B5A5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2845C-1AC9-E7E8-0A63-645E3090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DAF86-2896-9F2B-2D54-E8F12692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7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E075-F3E3-B154-E2CB-42E8FD00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94FC9-4B0D-2AE3-1B7E-BE4F027B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4AD17-3DDD-762F-89F1-7CCE9E9F0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C4FC9-8DCD-8C10-A409-F65D798F8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2AB3E-F10D-9A63-E7B2-65429D8E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32C23-27A7-651C-0F54-C2ED8B30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0EC3B3-F9A2-7AF1-88E6-E5E8CB43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58A016-D919-D5AE-C2B0-BC1AD6B0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8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D2305-9301-D5B3-A77E-98022932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F89E87-1471-41EA-6026-F396B99E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EA8F4-EFF8-5385-DEA2-0D957CF3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01739E-ECB2-F594-4B00-80E54055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0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D17C40-E3F9-B12A-C724-084D8D71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DD3F9-6048-EA73-2A1D-D0AA9D1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8E126-15D5-4224-17CF-93707960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554E1-996C-9560-F81A-8863A16F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0F463-7A8E-4E68-3FBA-1AFC96C8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4C359-A86E-F909-FD84-EF37565ED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32D82-6F9A-C41A-164F-0F6D19E8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BE3A9-9084-ADC5-00A5-AA40FFAD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8F4E4-88DC-9EC9-FB5D-F91CE0C0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E41D0-66F0-DE1E-E0EB-11D229F8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590B4C-225F-8A6F-278B-DF25942D1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900D2-3A8C-0938-71B1-59AB0C2E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E74D7-52E3-724E-E92A-5A25D048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5557AD-2E7F-282B-3890-912B460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4C263-B2A3-59E6-3A98-2E00B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95F541-C222-DD7A-A22E-5397C46C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5ECDB-7C4D-B4B5-AC68-1AB7EF722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590A0-75C2-9112-AFFD-46D5C7A90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A36C5-1295-49E6-B1BD-D3EEFA97F15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58FD8-253D-22C0-B8A7-237A0C736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1A7DA-C233-BE09-4002-5663FC82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7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사람, 의류, 스크린샷이(가) 표시된 사진&#10;&#10;자동 생성된 설명">
            <a:extLst>
              <a:ext uri="{FF2B5EF4-FFF2-40B4-BE49-F238E27FC236}">
                <a16:creationId xmlns:a16="http://schemas.microsoft.com/office/drawing/2014/main" id="{977A6A28-B6B5-A661-B70C-6054FEDB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63" r="47145"/>
          <a:stretch/>
        </p:blipFill>
        <p:spPr>
          <a:xfrm>
            <a:off x="293061" y="642018"/>
            <a:ext cx="4714239" cy="5017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9C717A-BD9C-D901-359D-74EF10C3990E}"/>
              </a:ext>
            </a:extLst>
          </p:cNvPr>
          <p:cNvSpPr/>
          <p:nvPr/>
        </p:nvSpPr>
        <p:spPr>
          <a:xfrm>
            <a:off x="370840" y="6519623"/>
            <a:ext cx="11450320" cy="111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52739-1FF5-EE6C-3C75-1C3AB6FD5498}"/>
              </a:ext>
            </a:extLst>
          </p:cNvPr>
          <p:cNvSpPr/>
          <p:nvPr/>
        </p:nvSpPr>
        <p:spPr>
          <a:xfrm>
            <a:off x="5601734" y="150691"/>
            <a:ext cx="65902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알고리즘 분석 과정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나눔고딕 ExtraBold" panose="020D0904000000000000" pitchFamily="50" charset="-127"/>
              </a:rPr>
              <a:t>Semi Project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ECC56-A07E-D7CE-662E-F71AA0439D44}"/>
              </a:ext>
            </a:extLst>
          </p:cNvPr>
          <p:cNvSpPr/>
          <p:nvPr/>
        </p:nvSpPr>
        <p:spPr>
          <a:xfrm>
            <a:off x="7928749" y="5934075"/>
            <a:ext cx="38924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김재현 김정훈 </a:t>
            </a:r>
            <a:r>
              <a:rPr lang="ko-KR" alt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5C65E-FC4E-A916-A10C-0924E23878CF}"/>
              </a:ext>
            </a:extLst>
          </p:cNvPr>
          <p:cNvSpPr/>
          <p:nvPr/>
        </p:nvSpPr>
        <p:spPr>
          <a:xfrm>
            <a:off x="370840" y="255089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136D1-B377-DD20-5595-0259298D584B}"/>
              </a:ext>
            </a:extLst>
          </p:cNvPr>
          <p:cNvSpPr/>
          <p:nvPr/>
        </p:nvSpPr>
        <p:spPr>
          <a:xfrm>
            <a:off x="5267031" y="5538172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0931B6-44AC-1E87-C807-916C52971082}"/>
              </a:ext>
            </a:extLst>
          </p:cNvPr>
          <p:cNvGrpSpPr/>
          <p:nvPr/>
        </p:nvGrpSpPr>
        <p:grpSpPr>
          <a:xfrm>
            <a:off x="5446243" y="1387623"/>
            <a:ext cx="6745757" cy="1329377"/>
            <a:chOff x="5446243" y="1387623"/>
            <a:chExt cx="6745757" cy="132937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3F093C-0BFF-E780-D882-B1EEF1D6A4BA}"/>
                </a:ext>
              </a:extLst>
            </p:cNvPr>
            <p:cNvSpPr/>
            <p:nvPr/>
          </p:nvSpPr>
          <p:spPr>
            <a:xfrm>
              <a:off x="5446243" y="1387623"/>
              <a:ext cx="6745757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0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불로소득</a:t>
              </a:r>
              <a:r>
                <a:rPr lang="ko-KR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과 </a:t>
              </a:r>
              <a:r>
                <a:rPr lang="ko-KR" altLang="en-US" sz="40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</a:t>
              </a:r>
              <a:r>
                <a:rPr lang="ko-KR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 </a:t>
              </a:r>
              <a:r>
                <a:rPr lang="ko-KR" altLang="en-US" sz="4000" dirty="0">
                  <a:ln w="0"/>
                  <a:solidFill>
                    <a:srgbClr val="348218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총생활비</a:t>
              </a:r>
              <a:r>
                <a:rPr lang="ko-KR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</a:t>
              </a:r>
              <a:endPara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미치는 영향 사회조사</a:t>
              </a:r>
              <a:endPara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래픽 18" descr="연구 단색으로 채워진">
              <a:extLst>
                <a:ext uri="{FF2B5EF4-FFF2-40B4-BE49-F238E27FC236}">
                  <a16:creationId xmlns:a16="http://schemas.microsoft.com/office/drawing/2014/main" id="{A18516F3-DA67-1D01-F99B-71505A055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0717" y="2096557"/>
              <a:ext cx="620443" cy="620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46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두번째로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마찬가지로 최대값에 의해 분포도를 제대로 확인하기 어려움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특히 종속변수의 최대값으로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인해 눌린듯한 현상을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결과적으로 정상적인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산점도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어려움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4ED77AE8-41CC-0979-A922-5B17C9EB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740144"/>
            <a:ext cx="6734582" cy="5201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D36752-E1EC-AD9C-5C88-70738752724E}"/>
              </a:ext>
            </a:extLst>
          </p:cNvPr>
          <p:cNvSpPr/>
          <p:nvPr/>
        </p:nvSpPr>
        <p:spPr>
          <a:xfrm>
            <a:off x="3988844" y="4611302"/>
            <a:ext cx="3460228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40F49-09D1-F21B-274F-B1326D484D6C}"/>
              </a:ext>
            </a:extLst>
          </p:cNvPr>
          <p:cNvSpPr/>
          <p:nvPr/>
        </p:nvSpPr>
        <p:spPr>
          <a:xfrm>
            <a:off x="10300870" y="225366"/>
            <a:ext cx="16594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13580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0969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분포가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분위수에 몰려 있어 나머지 값들은 전부 이상치로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보여지고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56837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CF706385-7350-B819-6FDA-02402721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756837"/>
            <a:ext cx="6687052" cy="4777285"/>
          </a:xfrm>
          <a:prstGeom prst="rect">
            <a:avLst/>
          </a:prstGeom>
        </p:spPr>
      </p:pic>
      <p:pic>
        <p:nvPicPr>
          <p:cNvPr id="12" name="그래픽 11" descr="재생 단색으로 채워진">
            <a:extLst>
              <a:ext uri="{FF2B5EF4-FFF2-40B4-BE49-F238E27FC236}">
                <a16:creationId xmlns:a16="http://schemas.microsoft.com/office/drawing/2014/main" id="{D7DA2A25-DC16-4F96-2CAF-95B1DC88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118600" y="3892433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75549B-BB2C-D9D0-3614-621689DB3BBE}"/>
              </a:ext>
            </a:extLst>
          </p:cNvPr>
          <p:cNvSpPr/>
          <p:nvPr/>
        </p:nvSpPr>
        <p:spPr>
          <a:xfrm>
            <a:off x="7614920" y="481472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건만 비정상적으로 높은 수치를 제거하고 진행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독립변수들 중 이상치는 주관적 판단으로 범위를 선정 후 제거하기로 결정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F85D4-6A60-43C7-A7A1-CCD49F466C57}"/>
              </a:ext>
            </a:extLst>
          </p:cNvPr>
          <p:cNvSpPr/>
          <p:nvPr/>
        </p:nvSpPr>
        <p:spPr>
          <a:xfrm>
            <a:off x="565012" y="5585215"/>
            <a:ext cx="6187440" cy="74851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 활용하여 총생활비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이자배당금 연간소득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4900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7000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이하만 필터링하기로 논의 끝에 결정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제거하여 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가지고 진행</a:t>
            </a:r>
          </a:p>
        </p:txBody>
      </p:sp>
      <p:pic>
        <p:nvPicPr>
          <p:cNvPr id="19" name="그래픽 18" descr="직선 화살표 단색으로 채워진">
            <a:extLst>
              <a:ext uri="{FF2B5EF4-FFF2-40B4-BE49-F238E27FC236}">
                <a16:creationId xmlns:a16="http://schemas.microsoft.com/office/drawing/2014/main" id="{31F852C1-B3E8-DFC6-E272-4F91027A4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292" y="5489476"/>
            <a:ext cx="640369" cy="8442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5542280" y="4286884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F76E9E-3FE7-D0DF-FB38-B2189499DD02}"/>
              </a:ext>
            </a:extLst>
          </p:cNvPr>
          <p:cNvSpPr/>
          <p:nvPr/>
        </p:nvSpPr>
        <p:spPr>
          <a:xfrm>
            <a:off x="10307283" y="225366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2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839468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595807"/>
            <a:ext cx="3921760" cy="3392104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비정상적으로 큰 이상치가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제거 되면서 그래프 보기가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한결 수월해짐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 그래프가 추세선이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올라오는 것을 확인 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통해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차적으로 총생활비가 많을 수록 대다수 변수들의 수치 또한 오르는 양의 상관관계임을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822495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도표, 평면도, 평행, 라인이(가) 표시된 사진&#10;&#10;자동 생성된 설명">
            <a:extLst>
              <a:ext uri="{FF2B5EF4-FFF2-40B4-BE49-F238E27FC236}">
                <a16:creationId xmlns:a16="http://schemas.microsoft.com/office/drawing/2014/main" id="{347076FE-F85C-7906-54E9-BBB8169E5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9" y="822495"/>
            <a:ext cx="6674951" cy="5111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3926840" y="4668919"/>
            <a:ext cx="32156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1085C-224E-D0F9-3C08-A5524B0E8C39}"/>
              </a:ext>
            </a:extLst>
          </p:cNvPr>
          <p:cNvSpPr/>
          <p:nvPr/>
        </p:nvSpPr>
        <p:spPr>
          <a:xfrm>
            <a:off x="10180645" y="225366"/>
            <a:ext cx="18998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4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998382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754721"/>
            <a:ext cx="3921760" cy="2152582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제거 후 분포도가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개선된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종속변수인 총생활비의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 절반 이상의 가구가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이하에 분포되어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4" name="그림 3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76AFB65C-5140-8718-0EA6-D07C9031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6" y="976746"/>
            <a:ext cx="6662414" cy="5225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EEAC0-8BDE-3D7A-6813-5FBCDDBC5C88}"/>
              </a:ext>
            </a:extLst>
          </p:cNvPr>
          <p:cNvSpPr/>
          <p:nvPr/>
        </p:nvSpPr>
        <p:spPr>
          <a:xfrm>
            <a:off x="9987550" y="225366"/>
            <a:ext cx="22044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0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9821" y="-38121"/>
            <a:ext cx="35269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08D7FDF-7FC4-6A69-FB1C-A9D6CE19B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1" y="991314"/>
            <a:ext cx="6651249" cy="49618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630E4C-E244-FFF9-4FDB-FF831AF73752}"/>
              </a:ext>
            </a:extLst>
          </p:cNvPr>
          <p:cNvSpPr/>
          <p:nvPr/>
        </p:nvSpPr>
        <p:spPr>
          <a:xfrm>
            <a:off x="5659120" y="4713605"/>
            <a:ext cx="160020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D8E49D-0F1C-8CEA-8284-A6BF32D453C0}"/>
              </a:ext>
            </a:extLst>
          </p:cNvPr>
          <p:cNvSpPr/>
          <p:nvPr/>
        </p:nvSpPr>
        <p:spPr>
          <a:xfrm>
            <a:off x="7344824" y="1929126"/>
            <a:ext cx="4228272" cy="1724014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모집단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당 해당 엑셀파일의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종속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변수들 수치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표본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모집단의 일부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전체가구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 선발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통계량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표본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가구의 월 평균 총생활비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F94398-A1A0-6246-EA45-A70C4E0E1F19}"/>
              </a:ext>
            </a:extLst>
          </p:cNvPr>
          <p:cNvSpPr/>
          <p:nvPr/>
        </p:nvSpPr>
        <p:spPr>
          <a:xfrm>
            <a:off x="7344824" y="3925804"/>
            <a:ext cx="4228272" cy="88666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신뢰구간을 구함으로 대한민국 전체 가구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모수의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추정값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범위를 추측하는 데에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있다고 판단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633EF-31EA-A839-C3E2-B727F2E62933}"/>
              </a:ext>
            </a:extLst>
          </p:cNvPr>
          <p:cNvSpPr/>
          <p:nvPr/>
        </p:nvSpPr>
        <p:spPr>
          <a:xfrm>
            <a:off x="725932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1D15B-94DB-47CF-29D6-2EEBBEA03E8F}"/>
              </a:ext>
            </a:extLst>
          </p:cNvPr>
          <p:cNvSpPr/>
          <p:nvPr/>
        </p:nvSpPr>
        <p:spPr>
          <a:xfrm>
            <a:off x="10280833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23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텍스트, 친필, 문서이(가) 표시된 사진&#10;&#10;자동 생성된 설명">
            <a:extLst>
              <a:ext uri="{FF2B5EF4-FFF2-40B4-BE49-F238E27FC236}">
                <a16:creationId xmlns:a16="http://schemas.microsoft.com/office/drawing/2014/main" id="{05809EFC-1134-6FF5-CBD4-9F3B3A26F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" y="824956"/>
            <a:ext cx="6536635" cy="537738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664419-B4B5-DF3A-AD99-9762F8502B2D}"/>
              </a:ext>
            </a:extLst>
          </p:cNvPr>
          <p:cNvSpPr/>
          <p:nvPr/>
        </p:nvSpPr>
        <p:spPr>
          <a:xfrm>
            <a:off x="7689394" y="1583522"/>
            <a:ext cx="3581323" cy="59464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몇몇 요인들 간에 </a:t>
            </a:r>
            <a:r>
              <a:rPr lang="ko-KR" altLang="en-US" sz="1400" b="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상관관계가 확인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됨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FFF64D-D175-0BD7-4071-788DA7D32542}"/>
              </a:ext>
            </a:extLst>
          </p:cNvPr>
          <p:cNvSpPr/>
          <p:nvPr/>
        </p:nvSpPr>
        <p:spPr>
          <a:xfrm>
            <a:off x="7689394" y="2305184"/>
            <a:ext cx="3581323" cy="144899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주택관련부채액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간에 상관관계가 있음을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다만 이 부분은 대출액이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커질수록 이자도 당연히 커지기 때문에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합리적이라고 볼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C40CC5-752E-CA5E-AD3A-6ED2385A8BC0}"/>
              </a:ext>
            </a:extLst>
          </p:cNvPr>
          <p:cNvSpPr/>
          <p:nvPr/>
        </p:nvSpPr>
        <p:spPr>
          <a:xfrm>
            <a:off x="7689394" y="3890319"/>
            <a:ext cx="3581323" cy="72192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중 하나인 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변수들과 반비례함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확인 가능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F7914-C9A8-F35A-2670-C8A3FAB8C312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D8FB2149-633D-4EFD-E07C-E6D3227B74DF}"/>
              </a:ext>
            </a:extLst>
          </p:cNvPr>
          <p:cNvGrpSpPr/>
          <p:nvPr/>
        </p:nvGrpSpPr>
        <p:grpSpPr>
          <a:xfrm>
            <a:off x="7044216" y="4748390"/>
            <a:ext cx="4915872" cy="648322"/>
            <a:chOff x="8413930" y="3284845"/>
            <a:chExt cx="9045875" cy="1296107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D3FC8EB4-AF8E-5205-6D00-DDF4AA7E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80000"/>
            </a:blip>
            <a:stretch>
              <a:fillRect/>
            </a:stretch>
          </p:blipFill>
          <p:spPr>
            <a:xfrm>
              <a:off x="8413930" y="3284845"/>
              <a:ext cx="9045875" cy="1296107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A362974-13F9-022B-4F1A-74064E1EEA9A}"/>
              </a:ext>
            </a:extLst>
          </p:cNvPr>
          <p:cNvGrpSpPr/>
          <p:nvPr/>
        </p:nvGrpSpPr>
        <p:grpSpPr>
          <a:xfrm>
            <a:off x="7259320" y="5520495"/>
            <a:ext cx="3548794" cy="651896"/>
            <a:chOff x="8834524" y="5348667"/>
            <a:chExt cx="6660318" cy="126202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1F34117D-A96A-AC0A-93E5-AD05D77D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80000"/>
            </a:blip>
            <a:stretch>
              <a:fillRect/>
            </a:stretch>
          </p:blipFill>
          <p:spPr>
            <a:xfrm>
              <a:off x="8834524" y="5348667"/>
              <a:ext cx="6660318" cy="126202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18E63-42D2-D9C8-8AAE-B4FE3A08DDDC}"/>
              </a:ext>
            </a:extLst>
          </p:cNvPr>
          <p:cNvSpPr/>
          <p:nvPr/>
        </p:nvSpPr>
        <p:spPr>
          <a:xfrm>
            <a:off x="102637" y="3513647"/>
            <a:ext cx="6830008" cy="545166"/>
          </a:xfrm>
          <a:prstGeom prst="rect">
            <a:avLst/>
          </a:prstGeom>
          <a:noFill/>
          <a:ln w="38100">
            <a:solidFill>
              <a:srgbClr val="FBCA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60F363-ED6D-F082-3CD3-1D5C8073F466}"/>
              </a:ext>
            </a:extLst>
          </p:cNvPr>
          <p:cNvCxnSpPr/>
          <p:nvPr/>
        </p:nvCxnSpPr>
        <p:spPr>
          <a:xfrm>
            <a:off x="3286125" y="4058813"/>
            <a:ext cx="3646520" cy="1337899"/>
          </a:xfrm>
          <a:prstGeom prst="straightConnector1">
            <a:avLst/>
          </a:prstGeom>
          <a:ln w="50800">
            <a:solidFill>
              <a:srgbClr val="FBCAAA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왼쪽으로 굽은 화살표 단색으로 채워진">
            <a:extLst>
              <a:ext uri="{FF2B5EF4-FFF2-40B4-BE49-F238E27FC236}">
                <a16:creationId xmlns:a16="http://schemas.microsoft.com/office/drawing/2014/main" id="{25F77DA1-0477-F77A-6C0C-FB1CC0F49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39238">
            <a:off x="6781357" y="4092375"/>
            <a:ext cx="777743" cy="7777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D3249E-1099-DAEC-7415-B39BB33A6F16}"/>
              </a:ext>
            </a:extLst>
          </p:cNvPr>
          <p:cNvSpPr/>
          <p:nvPr/>
        </p:nvSpPr>
        <p:spPr>
          <a:xfrm>
            <a:off x="10312414" y="225366"/>
            <a:ext cx="16363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A6CC12-CAEA-1FA9-CE81-243A9C0D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93251"/>
              </p:ext>
            </p:extLst>
          </p:nvPr>
        </p:nvGraphicFramePr>
        <p:xfrm>
          <a:off x="154326" y="1704602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34B31D-1E9A-31BD-3B9F-099D96DC5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42514"/>
              </p:ext>
            </p:extLst>
          </p:nvPr>
        </p:nvGraphicFramePr>
        <p:xfrm>
          <a:off x="157340" y="4077617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3483CE-3548-4924-EBD2-67A0FED45B17}"/>
              </a:ext>
            </a:extLst>
          </p:cNvPr>
          <p:cNvSpPr/>
          <p:nvPr/>
        </p:nvSpPr>
        <p:spPr>
          <a:xfrm>
            <a:off x="625711" y="944527"/>
            <a:ext cx="2193970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비대칭도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898637-257D-EDB4-7934-95A6C4C6FC19}"/>
              </a:ext>
            </a:extLst>
          </p:cNvPr>
          <p:cNvSpPr/>
          <p:nvPr/>
        </p:nvSpPr>
        <p:spPr>
          <a:xfrm>
            <a:off x="470196" y="3317543"/>
            <a:ext cx="2511028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확률분포의 뾰족한 정도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B23C42B-403E-23F7-CF6F-995AB55F6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81072"/>
              </p:ext>
            </p:extLst>
          </p:nvPr>
        </p:nvGraphicFramePr>
        <p:xfrm>
          <a:off x="3628231" y="945731"/>
          <a:ext cx="5966699" cy="4351343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47821">
                  <a:extLst>
                    <a:ext uri="{9D8B030D-6E8A-4147-A177-3AD203B41FA5}">
                      <a16:colId xmlns:a16="http://schemas.microsoft.com/office/drawing/2014/main" val="1846432058"/>
                    </a:ext>
                  </a:extLst>
                </a:gridCol>
                <a:gridCol w="1747821">
                  <a:extLst>
                    <a:ext uri="{9D8B030D-6E8A-4147-A177-3AD203B41FA5}">
                      <a16:colId xmlns:a16="http://schemas.microsoft.com/office/drawing/2014/main" val="1428141813"/>
                    </a:ext>
                  </a:extLst>
                </a:gridCol>
                <a:gridCol w="2471057">
                  <a:extLst>
                    <a:ext uri="{9D8B030D-6E8A-4147-A177-3AD203B41FA5}">
                      <a16:colId xmlns:a16="http://schemas.microsoft.com/office/drawing/2014/main" val="402942069"/>
                    </a:ext>
                  </a:extLst>
                </a:gridCol>
              </a:tblGrid>
              <a:tr h="314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첨도</a:t>
                      </a:r>
                    </a:p>
                  </a:txBody>
                  <a:tcPr marL="78639" marR="78639" marT="39319" marB="3931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43542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16.080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398.172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29394480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11.470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199.716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5447966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38.127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1832.707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59644161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12.077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204.786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612079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4.408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36.134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634913717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8.621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110.507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7540240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5.110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60.736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59748605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0.517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-1.189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9652044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4.467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28.361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081903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4.887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38.836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59869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5.733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52.463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0022808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5.941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64.295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11731152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12.302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313.154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1141792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38.963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2256.060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43829094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38A366-CACF-B336-B786-D2877673AA5A}"/>
              </a:ext>
            </a:extLst>
          </p:cNvPr>
          <p:cNvSpPr/>
          <p:nvPr/>
        </p:nvSpPr>
        <p:spPr>
          <a:xfrm>
            <a:off x="3533774" y="3221788"/>
            <a:ext cx="6162675" cy="414424"/>
          </a:xfrm>
          <a:prstGeom prst="rect">
            <a:avLst/>
          </a:prstGeom>
          <a:noFill/>
          <a:ln w="38100">
            <a:solidFill>
              <a:srgbClr val="3A8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803E1E-9D13-44C0-5939-D14AD2D8D21F}"/>
              </a:ext>
            </a:extLst>
          </p:cNvPr>
          <p:cNvSpPr/>
          <p:nvPr/>
        </p:nvSpPr>
        <p:spPr>
          <a:xfrm>
            <a:off x="3628231" y="5412952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특성은 회귀분석에서 확인 가능하기 때문에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 후 진행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AFB008-A100-E2EE-9BDC-D841446A9297}"/>
              </a:ext>
            </a:extLst>
          </p:cNvPr>
          <p:cNvSpPr/>
          <p:nvPr/>
        </p:nvSpPr>
        <p:spPr>
          <a:xfrm>
            <a:off x="3628231" y="5871101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모두 기초연금을 제외한 나머지는 정규분포를 따르지 않는 것으로 확인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7A144D-E3D2-F155-391B-F21FDB3ABF9B}"/>
              </a:ext>
            </a:extLst>
          </p:cNvPr>
          <p:cNvSpPr/>
          <p:nvPr/>
        </p:nvSpPr>
        <p:spPr>
          <a:xfrm>
            <a:off x="3628231" y="6324724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 해당 데이터는 시민들을 대상으로 한 실제 기반의 데이터이기 때문에 정규분포를 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따르지 않을 수 있음을 염두해야 할 것으로 판단됨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57135C-9710-2865-12C6-21F2CD9C5733}"/>
              </a:ext>
            </a:extLst>
          </p:cNvPr>
          <p:cNvSpPr/>
          <p:nvPr/>
        </p:nvSpPr>
        <p:spPr>
          <a:xfrm>
            <a:off x="9840690" y="1795547"/>
            <a:ext cx="2193970" cy="2651710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 검사 결과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하나를 제외한 나머지는 전부 정규분포를 따르지 않음을 확인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비선형적 관계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정규분포를 따르지 않기 때문에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확인하기 위해 </a:t>
            </a:r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상관분석을 이용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6EDBF03-2C9B-1E12-DA0F-54B111C99B8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558518" y="4661390"/>
            <a:ext cx="1593290" cy="1165024"/>
          </a:xfrm>
          <a:prstGeom prst="bentConnector3">
            <a:avLst>
              <a:gd name="adj1" fmla="val 979"/>
            </a:avLst>
          </a:prstGeom>
          <a:ln w="76200">
            <a:gradFill flip="none" rotWithShape="1">
              <a:gsLst>
                <a:gs pos="36000">
                  <a:srgbClr val="FFFF00"/>
                </a:gs>
                <a:gs pos="70000">
                  <a:srgbClr val="ED8707"/>
                </a:gs>
                <a:gs pos="80000">
                  <a:srgbClr val="27355C"/>
                </a:gs>
              </a:gsLst>
              <a:lin ang="4800000" scaled="0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DF18F1-FA62-5FE0-2119-F9D67B18B218}"/>
              </a:ext>
            </a:extLst>
          </p:cNvPr>
          <p:cNvSpPr/>
          <p:nvPr/>
        </p:nvSpPr>
        <p:spPr>
          <a:xfrm>
            <a:off x="10206294" y="225366"/>
            <a:ext cx="1848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77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3D5F61-DCEE-57B9-AEA6-B6AB8C4CF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6984"/>
              </p:ext>
            </p:extLst>
          </p:nvPr>
        </p:nvGraphicFramePr>
        <p:xfrm>
          <a:off x="212724" y="833003"/>
          <a:ext cx="6283326" cy="533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1426">
                  <a:extLst>
                    <a:ext uri="{9D8B030D-6E8A-4147-A177-3AD203B41FA5}">
                      <a16:colId xmlns:a16="http://schemas.microsoft.com/office/drawing/2014/main" val="342169008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205163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6812104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162394638"/>
                    </a:ext>
                  </a:extLst>
                </a:gridCol>
              </a:tblGrid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fields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Statistic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Pvalue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Result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973664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0.214765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1.13631e-82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38244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0.175856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1.29281e-55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9645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0.0997323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7.85451e-19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2412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0.120537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7.92972e-27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40137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-0.467324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43287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-0.153996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6.55878e-43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91073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0.110892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6.23443e-23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2538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-0.278614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4.42618e-140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46584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0.193484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3.71118e-67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72274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-0.0450092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6.56581e-05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38281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0.295246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7.50601e-158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2516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0.730055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38038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0.932065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1099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0.153365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1.43716e-42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35351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0.294924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1.7013e-157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81431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9611CA-7DDF-C30F-70DB-28C891B8BFF0}"/>
              </a:ext>
            </a:extLst>
          </p:cNvPr>
          <p:cNvSpPr/>
          <p:nvPr/>
        </p:nvSpPr>
        <p:spPr>
          <a:xfrm>
            <a:off x="6734175" y="2276475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p.value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모두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통계적으로 유의미함을 확인함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0E529-13C3-59EC-8ACA-D4A8394EE5EE}"/>
              </a:ext>
            </a:extLst>
          </p:cNvPr>
          <p:cNvSpPr/>
          <p:nvPr/>
        </p:nvSpPr>
        <p:spPr>
          <a:xfrm>
            <a:off x="6734175" y="3039527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간의 순위 상의 관계가 우연이 아니라 실제로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존재한다고 말할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4A5D37-440F-AB9E-E5E5-66EF2B8124CF}"/>
              </a:ext>
            </a:extLst>
          </p:cNvPr>
          <p:cNvSpPr/>
          <p:nvPr/>
        </p:nvSpPr>
        <p:spPr>
          <a:xfrm>
            <a:off x="6734175" y="3802580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부모가 보낸 생활비와 자녀가 보낸 생활비 요인은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음의 관계로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상충관계인 것을 알 수 있음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11595" y="225366"/>
            <a:ext cx="2180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6F6C5-7675-F234-577D-DBCCFDCCEB94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 진행</a:t>
            </a:r>
          </a:p>
        </p:txBody>
      </p:sp>
    </p:spTree>
    <p:extLst>
      <p:ext uri="{BB962C8B-B14F-4D97-AF65-F5344CB8AC3E}">
        <p14:creationId xmlns:p14="http://schemas.microsoft.com/office/powerpoint/2010/main" val="425347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pic>
        <p:nvPicPr>
          <p:cNvPr id="3" name="그림 2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C66F6072-8A60-2BCB-8871-4F75A6C3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8" y="1058808"/>
            <a:ext cx="6756052" cy="4475213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4"/>
            <a:ext cx="4399280" cy="67505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강한 상관관계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67E516-4FC5-05A3-2A92-67BC7B1D5803}"/>
              </a:ext>
            </a:extLst>
          </p:cNvPr>
          <p:cNvSpPr/>
          <p:nvPr/>
        </p:nvSpPr>
        <p:spPr>
          <a:xfrm>
            <a:off x="7411720" y="3141217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이럴 경우 회귀 분석 시 다중 공선성이 발생할 수 있기 때문에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순차적으로 제거해보고 재확인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24B0DD-1F2B-77CE-781F-9F6FD5321893}"/>
              </a:ext>
            </a:extLst>
          </p:cNvPr>
          <p:cNvSpPr/>
          <p:nvPr/>
        </p:nvSpPr>
        <p:spPr>
          <a:xfrm>
            <a:off x="4838701" y="3332388"/>
            <a:ext cx="1381124" cy="95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0EE88B-83FC-6AAF-7682-BF45DA504805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6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5"/>
            <a:ext cx="4399280" cy="51514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번에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일괄 제거하지 않고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개씩 제거하면서 비교</a:t>
            </a:r>
          </a:p>
        </p:txBody>
      </p:sp>
      <p:pic>
        <p:nvPicPr>
          <p:cNvPr id="8" name="그림 7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3D4F8E3B-E0AC-94E1-A4F4-CB6A36EE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" y="1058808"/>
            <a:ext cx="6721476" cy="4522839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110548-B44F-A4DC-8354-D1347D24E00F}"/>
              </a:ext>
            </a:extLst>
          </p:cNvPr>
          <p:cNvSpPr/>
          <p:nvPr/>
        </p:nvSpPr>
        <p:spPr>
          <a:xfrm>
            <a:off x="7411720" y="2901443"/>
            <a:ext cx="4399280" cy="84240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 주택관련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변수 제거 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금융기관대출의 상관계수가 개선되어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제외하지 않고 진행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DF318-6B4D-2D1D-E0DD-648DEB7D3A79}"/>
              </a:ext>
            </a:extLst>
          </p:cNvPr>
          <p:cNvSpPr/>
          <p:nvPr/>
        </p:nvSpPr>
        <p:spPr>
          <a:xfrm>
            <a:off x="4914899" y="3429000"/>
            <a:ext cx="1257301" cy="85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E1EB94-7D25-2408-017E-9D4DDBD898DB}"/>
              </a:ext>
            </a:extLst>
          </p:cNvPr>
          <p:cNvSpPr/>
          <p:nvPr/>
        </p:nvSpPr>
        <p:spPr>
          <a:xfrm>
            <a:off x="7411720" y="3849692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제외한 상태에서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상관분석을 진행 결과 이전과 마찬가지로 통계적으로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유의미함을 확인함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2A7C8F-73EB-B50D-1450-F018B349F99F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75D4ED-965D-1D5B-2EC9-11ED99AF7C49}"/>
              </a:ext>
            </a:extLst>
          </p:cNvPr>
          <p:cNvSpPr/>
          <p:nvPr/>
        </p:nvSpPr>
        <p:spPr>
          <a:xfrm>
            <a:off x="6364094" y="560072"/>
            <a:ext cx="517315" cy="517315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3AD41E-B7A1-7C2C-9FC2-C4BB61B0D17F}"/>
              </a:ext>
            </a:extLst>
          </p:cNvPr>
          <p:cNvSpPr/>
          <p:nvPr/>
        </p:nvSpPr>
        <p:spPr>
          <a:xfrm>
            <a:off x="10447573" y="3216652"/>
            <a:ext cx="691422" cy="691422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4AEFC95-48EE-AB8F-4285-9B6709B4B755}"/>
              </a:ext>
            </a:extLst>
          </p:cNvPr>
          <p:cNvSpPr/>
          <p:nvPr/>
        </p:nvSpPr>
        <p:spPr>
          <a:xfrm>
            <a:off x="5950837" y="5879397"/>
            <a:ext cx="771273" cy="77127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886FFD-B98F-34CF-30DC-36E666FA900E}"/>
              </a:ext>
            </a:extLst>
          </p:cNvPr>
          <p:cNvSpPr/>
          <p:nvPr/>
        </p:nvSpPr>
        <p:spPr>
          <a:xfrm>
            <a:off x="6179640" y="4159838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A4C8E3-5044-6570-432C-53A26E4D5094}"/>
              </a:ext>
            </a:extLst>
          </p:cNvPr>
          <p:cNvSpPr/>
          <p:nvPr/>
        </p:nvSpPr>
        <p:spPr>
          <a:xfrm>
            <a:off x="10352205" y="5268026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E0C719-299F-A687-42CE-9E2972D63180}"/>
              </a:ext>
            </a:extLst>
          </p:cNvPr>
          <p:cNvSpPr/>
          <p:nvPr/>
        </p:nvSpPr>
        <p:spPr>
          <a:xfrm>
            <a:off x="7363025" y="859857"/>
            <a:ext cx="2220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9D7B1A9-EAFC-BC0C-5984-DF812B6DB9F4}"/>
              </a:ext>
            </a:extLst>
          </p:cNvPr>
          <p:cNvSpPr/>
          <p:nvPr/>
        </p:nvSpPr>
        <p:spPr>
          <a:xfrm>
            <a:off x="6024520" y="1969532"/>
            <a:ext cx="4897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단계로 구성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E162191-20D3-59A3-38A2-911712140B08}"/>
              </a:ext>
            </a:extLst>
          </p:cNvPr>
          <p:cNvGrpSpPr/>
          <p:nvPr/>
        </p:nvGrpSpPr>
        <p:grpSpPr>
          <a:xfrm>
            <a:off x="6953782" y="3126216"/>
            <a:ext cx="3493792" cy="3466878"/>
            <a:chOff x="6495160" y="3322522"/>
            <a:chExt cx="3493792" cy="3466878"/>
          </a:xfrm>
          <a:blipFill>
            <a:blip r:embed="rId2"/>
            <a:stretch>
              <a:fillRect/>
            </a:stretch>
          </a:blipFill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B70D240-2C8F-40B1-F572-01C6B881EDD3}"/>
                </a:ext>
              </a:extLst>
            </p:cNvPr>
            <p:cNvSpPr/>
            <p:nvPr/>
          </p:nvSpPr>
          <p:spPr>
            <a:xfrm>
              <a:off x="8068581" y="3322522"/>
              <a:ext cx="1147835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3DE01D-F519-FDF3-CF1C-850AF00C6BC7}"/>
                </a:ext>
              </a:extLst>
            </p:cNvPr>
            <p:cNvSpPr/>
            <p:nvPr/>
          </p:nvSpPr>
          <p:spPr>
            <a:xfrm>
              <a:off x="6738023" y="3322522"/>
              <a:ext cx="1254201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A222C06-9E13-8C72-57F2-99D1BE6407FD}"/>
                </a:ext>
              </a:extLst>
            </p:cNvPr>
            <p:cNvSpPr/>
            <p:nvPr/>
          </p:nvSpPr>
          <p:spPr>
            <a:xfrm>
              <a:off x="7317051" y="4221057"/>
              <a:ext cx="1616899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2A5BED7-9B32-C4F4-A61A-4A1B5D86CBFB}"/>
                </a:ext>
              </a:extLst>
            </p:cNvPr>
            <p:cNvSpPr/>
            <p:nvPr/>
          </p:nvSpPr>
          <p:spPr>
            <a:xfrm>
              <a:off x="9010307" y="4221057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3BB8F62-23C5-2FEE-EE55-D44AE154B387}"/>
                </a:ext>
              </a:extLst>
            </p:cNvPr>
            <p:cNvSpPr/>
            <p:nvPr/>
          </p:nvSpPr>
          <p:spPr>
            <a:xfrm>
              <a:off x="8068581" y="5119592"/>
              <a:ext cx="1434233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535E72D-7B5B-D878-1ECA-BDF1E056700E}"/>
                </a:ext>
              </a:extLst>
            </p:cNvPr>
            <p:cNvSpPr/>
            <p:nvPr/>
          </p:nvSpPr>
          <p:spPr>
            <a:xfrm>
              <a:off x="6495160" y="5119592"/>
              <a:ext cx="1497064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BD269969-4C25-2300-1736-7BD458086CA1}"/>
                </a:ext>
              </a:extLst>
            </p:cNvPr>
            <p:cNvSpPr/>
            <p:nvPr/>
          </p:nvSpPr>
          <p:spPr>
            <a:xfrm>
              <a:off x="6886936" y="6018126"/>
              <a:ext cx="1755561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270A3B4-BA23-FBD1-2169-CF6D42AAD1BF}"/>
                </a:ext>
              </a:extLst>
            </p:cNvPr>
            <p:cNvSpPr/>
            <p:nvPr/>
          </p:nvSpPr>
          <p:spPr>
            <a:xfrm>
              <a:off x="8697791" y="6018126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6A551F-97CA-B19E-B196-2EAFC946794E}"/>
              </a:ext>
            </a:extLst>
          </p:cNvPr>
          <p:cNvSpPr/>
          <p:nvPr/>
        </p:nvSpPr>
        <p:spPr>
          <a:xfrm>
            <a:off x="10245292" y="1207418"/>
            <a:ext cx="404563" cy="40456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A">
            <a:extLst>
              <a:ext uri="{FF2B5EF4-FFF2-40B4-BE49-F238E27FC236}">
                <a16:creationId xmlns:a16="http://schemas.microsoft.com/office/drawing/2014/main" id="{9F32485E-ECBE-B703-484A-F39BA90BE81D}"/>
              </a:ext>
            </a:extLst>
          </p:cNvPr>
          <p:cNvGrpSpPr/>
          <p:nvPr/>
        </p:nvGrpSpPr>
        <p:grpSpPr>
          <a:xfrm>
            <a:off x="-7299937" y="0"/>
            <a:ext cx="11869266" cy="6858000"/>
            <a:chOff x="142987" y="0"/>
            <a:chExt cx="11792768" cy="6858000"/>
          </a:xfrm>
        </p:grpSpPr>
        <p:grpSp>
          <p:nvGrpSpPr>
            <p:cNvPr id="66" name="A">
              <a:extLst>
                <a:ext uri="{FF2B5EF4-FFF2-40B4-BE49-F238E27FC236}">
                  <a16:creationId xmlns:a16="http://schemas.microsoft.com/office/drawing/2014/main" id="{9E90ECED-42AF-7B07-2570-1472023F8FB9}"/>
                </a:ext>
              </a:extLst>
            </p:cNvPr>
            <p:cNvGrpSpPr/>
            <p:nvPr/>
          </p:nvGrpSpPr>
          <p:grpSpPr>
            <a:xfrm>
              <a:off x="142987" y="0"/>
              <a:ext cx="11792768" cy="6858000"/>
              <a:chOff x="215413" y="0"/>
              <a:chExt cx="11792768" cy="6858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98385E2-83C5-5BBB-5818-677DEA9C2A25}"/>
                  </a:ext>
                </a:extLst>
              </p:cNvPr>
              <p:cNvGrpSpPr/>
              <p:nvPr/>
            </p:nvGrpSpPr>
            <p:grpSpPr>
              <a:xfrm>
                <a:off x="215413" y="0"/>
                <a:ext cx="11792768" cy="6858000"/>
                <a:chOff x="215413" y="0"/>
                <a:chExt cx="11792768" cy="685800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50D9ACF-2F52-C13D-371A-B4A591F14E4E}"/>
                    </a:ext>
                  </a:extLst>
                </p:cNvPr>
                <p:cNvSpPr/>
                <p:nvPr/>
              </p:nvSpPr>
              <p:spPr>
                <a:xfrm>
                  <a:off x="215413" y="0"/>
                  <a:ext cx="11068050" cy="6858000"/>
                </a:xfrm>
                <a:prstGeom prst="rect">
                  <a:avLst/>
                </a:prstGeom>
                <a:solidFill>
                  <a:srgbClr val="F3BCBB"/>
                </a:solidFill>
                <a:ln>
                  <a:noFill/>
                </a:ln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036AB8E-0F59-D977-FB9B-CAFFBBDAB204}"/>
                    </a:ext>
                  </a:extLst>
                </p:cNvPr>
                <p:cNvGrpSpPr/>
                <p:nvPr/>
              </p:nvGrpSpPr>
              <p:grpSpPr>
                <a:xfrm>
                  <a:off x="11283463" y="4859655"/>
                  <a:ext cx="724718" cy="1009650"/>
                  <a:chOff x="11229975" y="2924175"/>
                  <a:chExt cx="724718" cy="1009650"/>
                </a:xfrm>
              </p:grpSpPr>
              <p:sp>
                <p:nvSpPr>
                  <p:cNvPr id="8" name="사각형: 둥근 위쪽 모서리 7">
                    <a:extLst>
                      <a:ext uri="{FF2B5EF4-FFF2-40B4-BE49-F238E27FC236}">
                        <a16:creationId xmlns:a16="http://schemas.microsoft.com/office/drawing/2014/main" id="{9347116C-12EC-12A0-C553-97F3D87068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087509" y="3066641"/>
                    <a:ext cx="1009650" cy="724718"/>
                  </a:xfrm>
                  <a:prstGeom prst="round2SameRect">
                    <a:avLst/>
                  </a:prstGeom>
                  <a:solidFill>
                    <a:srgbClr val="F3BC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28A420B-90F1-C21C-9FB7-6C2707C229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29975" y="3019425"/>
                    <a:ext cx="69532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4800" dirty="0">
                        <a:solidFill>
                          <a:srgbClr val="FBCAA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A</a:t>
                    </a:r>
                    <a:endParaRPr lang="ko-KR" altLang="en-US" dirty="0">
                      <a:solidFill>
                        <a:srgbClr val="FBCAA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33FB113-55CF-E103-176F-156BD6683297}"/>
                  </a:ext>
                </a:extLst>
              </p:cNvPr>
              <p:cNvSpPr/>
              <p:nvPr/>
            </p:nvSpPr>
            <p:spPr>
              <a:xfrm>
                <a:off x="5969483" y="1275457"/>
                <a:ext cx="444865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540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분석 개요 설명</a:t>
                </a:r>
                <a:endParaRPr lang="en-US" altLang="ko-KR" sz="5400" b="0" cap="none" spc="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1F380F-A7E7-014C-3DE9-E435BC5AA456}"/>
                </a:ext>
              </a:extLst>
            </p:cNvPr>
            <p:cNvSpPr/>
            <p:nvPr/>
          </p:nvSpPr>
          <p:spPr>
            <a:xfrm>
              <a:off x="6187720" y="3274246"/>
              <a:ext cx="386732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2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인터넷을 통해 확인한</a:t>
              </a:r>
              <a:endParaRPr lang="en-US" altLang="ko-KR" sz="32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기사를 바탕으로</a:t>
              </a:r>
              <a:endPara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분석의 당위성 확인</a:t>
              </a:r>
            </a:p>
          </p:txBody>
        </p:sp>
        <p:pic>
          <p:nvPicPr>
            <p:cNvPr id="112" name="그래픽 111" descr="혼란스러운 사람 단색으로 채워진">
              <a:extLst>
                <a:ext uri="{FF2B5EF4-FFF2-40B4-BE49-F238E27FC236}">
                  <a16:creationId xmlns:a16="http://schemas.microsoft.com/office/drawing/2014/main" id="{07A886C7-FE77-CC93-312E-931D20E9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4181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B">
            <a:extLst>
              <a:ext uri="{FF2B5EF4-FFF2-40B4-BE49-F238E27FC236}">
                <a16:creationId xmlns:a16="http://schemas.microsoft.com/office/drawing/2014/main" id="{1770489E-E407-2DFD-A360-6B457A285ACF}"/>
              </a:ext>
            </a:extLst>
          </p:cNvPr>
          <p:cNvGrpSpPr/>
          <p:nvPr/>
        </p:nvGrpSpPr>
        <p:grpSpPr>
          <a:xfrm>
            <a:off x="-8131301" y="0"/>
            <a:ext cx="11835324" cy="6858000"/>
            <a:chOff x="-693082" y="0"/>
            <a:chExt cx="11792768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82D89-66F2-BFE0-E222-1383C0F7597E}"/>
                </a:ext>
              </a:extLst>
            </p:cNvPr>
            <p:cNvSpPr/>
            <p:nvPr/>
          </p:nvSpPr>
          <p:spPr>
            <a:xfrm>
              <a:off x="-693082" y="0"/>
              <a:ext cx="11068050" cy="6858000"/>
            </a:xfrm>
            <a:prstGeom prst="rect">
              <a:avLst/>
            </a:prstGeom>
            <a:solidFill>
              <a:srgbClr val="E7A5A6"/>
            </a:solidFill>
            <a:ln>
              <a:noFill/>
            </a:ln>
            <a:effectLst>
              <a:outerShdw blurRad="254000" dist="88900" dir="18900000" algn="bl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310938-9DCB-33D4-2156-514A6E2B1E3D}"/>
                </a:ext>
              </a:extLst>
            </p:cNvPr>
            <p:cNvGrpSpPr/>
            <p:nvPr/>
          </p:nvGrpSpPr>
          <p:grpSpPr>
            <a:xfrm>
              <a:off x="10374968" y="4450080"/>
              <a:ext cx="724718" cy="1009650"/>
              <a:chOff x="11229975" y="2924175"/>
              <a:chExt cx="724718" cy="1009650"/>
            </a:xfrm>
          </p:grpSpPr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1FAD4B61-1612-D2CF-5378-5674FF59C1EC}"/>
                  </a:ext>
                </a:extLst>
              </p:cNvPr>
              <p:cNvSpPr/>
              <p:nvPr/>
            </p:nvSpPr>
            <p:spPr>
              <a:xfrm rot="5400000">
                <a:off x="11087509" y="3066641"/>
                <a:ext cx="1009650" cy="724718"/>
              </a:xfrm>
              <a:prstGeom prst="round2SameRect">
                <a:avLst/>
              </a:prstGeom>
              <a:solidFill>
                <a:srgbClr val="E7A5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FC2D6-A99E-53E3-F671-FD0F9D17E24D}"/>
                  </a:ext>
                </a:extLst>
              </p:cNvPr>
              <p:cNvSpPr txBox="1"/>
              <p:nvPr/>
            </p:nvSpPr>
            <p:spPr>
              <a:xfrm>
                <a:off x="11229975" y="3019425"/>
                <a:ext cx="6953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F3BCB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</a:t>
                </a:r>
                <a:endParaRPr lang="ko-KR" altLang="en-US" dirty="0">
                  <a:solidFill>
                    <a:srgbClr val="F3BC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B1AD17-0DE2-73CD-3196-6D986E007B54}"/>
                </a:ext>
              </a:extLst>
            </p:cNvPr>
            <p:cNvSpPr/>
            <p:nvPr/>
          </p:nvSpPr>
          <p:spPr>
            <a:xfrm>
              <a:off x="5718034" y="1275457"/>
              <a:ext cx="214915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0482BD-5BF7-7A49-6B13-74F3987EB3E8}"/>
                </a:ext>
              </a:extLst>
            </p:cNvPr>
            <p:cNvSpPr txBox="1"/>
            <p:nvPr/>
          </p:nvSpPr>
          <p:spPr>
            <a:xfrm>
              <a:off x="5378526" y="3357444"/>
              <a:ext cx="2828168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준비한 데이터를 불러오고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형식확인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</a:t>
              </a:r>
              <a:r>
                <a:rPr lang="ko-KR" alt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전처리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결측치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기초통계량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  <p:pic>
          <p:nvPicPr>
            <p:cNvPr id="70" name="그래픽 69" descr="두루마리 단색으로 채워진">
              <a:extLst>
                <a:ext uri="{FF2B5EF4-FFF2-40B4-BE49-F238E27FC236}">
                  <a16:creationId xmlns:a16="http://schemas.microsoft.com/office/drawing/2014/main" id="{DB4A4EE7-6D2D-8462-F318-4B72CB72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5410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C">
            <a:extLst>
              <a:ext uri="{FF2B5EF4-FFF2-40B4-BE49-F238E27FC236}">
                <a16:creationId xmlns:a16="http://schemas.microsoft.com/office/drawing/2014/main" id="{C44186AE-7995-5D5C-9A8F-1D600D000515}"/>
              </a:ext>
            </a:extLst>
          </p:cNvPr>
          <p:cNvGrpSpPr/>
          <p:nvPr/>
        </p:nvGrpSpPr>
        <p:grpSpPr>
          <a:xfrm>
            <a:off x="-8951964" y="0"/>
            <a:ext cx="11792768" cy="6858000"/>
            <a:chOff x="-1699736" y="0"/>
            <a:chExt cx="11792768" cy="6858000"/>
          </a:xfrm>
        </p:grpSpPr>
        <p:grpSp>
          <p:nvGrpSpPr>
            <p:cNvPr id="53" name="C">
              <a:extLst>
                <a:ext uri="{FF2B5EF4-FFF2-40B4-BE49-F238E27FC236}">
                  <a16:creationId xmlns:a16="http://schemas.microsoft.com/office/drawing/2014/main" id="{8ECFD81B-376D-AFC5-E5F4-F0AECB197604}"/>
                </a:ext>
              </a:extLst>
            </p:cNvPr>
            <p:cNvGrpSpPr/>
            <p:nvPr/>
          </p:nvGrpSpPr>
          <p:grpSpPr>
            <a:xfrm>
              <a:off x="-1699736" y="0"/>
              <a:ext cx="11792768" cy="6858000"/>
              <a:chOff x="-6043330" y="0"/>
              <a:chExt cx="11792768" cy="6858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3A1F309-DF23-4F73-D6AB-614BDF064C13}"/>
                  </a:ext>
                </a:extLst>
              </p:cNvPr>
              <p:cNvSpPr/>
              <p:nvPr/>
            </p:nvSpPr>
            <p:spPr>
              <a:xfrm>
                <a:off x="-6043330" y="0"/>
                <a:ext cx="11068050" cy="6858000"/>
              </a:xfrm>
              <a:prstGeom prst="rect">
                <a:avLst/>
              </a:prstGeom>
              <a:solidFill>
                <a:srgbClr val="BD8895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84D0B84-4963-21DB-AB71-82BBEBADD549}"/>
                  </a:ext>
                </a:extLst>
              </p:cNvPr>
              <p:cNvGrpSpPr/>
              <p:nvPr/>
            </p:nvGrpSpPr>
            <p:grpSpPr>
              <a:xfrm>
                <a:off x="5024720" y="3850422"/>
                <a:ext cx="724718" cy="1009650"/>
                <a:chOff x="11229975" y="2924175"/>
                <a:chExt cx="724718" cy="1009650"/>
              </a:xfrm>
              <a:solidFill>
                <a:srgbClr val="BD8895"/>
              </a:solidFill>
            </p:grpSpPr>
            <p:sp>
              <p:nvSpPr>
                <p:cNvPr id="18" name="사각형: 둥근 위쪽 모서리 17">
                  <a:extLst>
                    <a:ext uri="{FF2B5EF4-FFF2-40B4-BE49-F238E27FC236}">
                      <a16:creationId xmlns:a16="http://schemas.microsoft.com/office/drawing/2014/main" id="{2EE5F65F-0F85-D9CB-3600-8D26859CAF6F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79B521-70D3-CFC1-158B-8734254485FF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E7A5A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</a:t>
                  </a:r>
                  <a:endParaRPr lang="ko-KR" altLang="en-US" dirty="0">
                    <a:solidFill>
                      <a:srgbClr val="E7A5A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DA50390-EB4F-CB87-C1F5-4B47AD5D5DDC}"/>
                </a:ext>
              </a:extLst>
            </p:cNvPr>
            <p:cNvSpPr/>
            <p:nvPr/>
          </p:nvSpPr>
          <p:spPr>
            <a:xfrm>
              <a:off x="1949028" y="1237302"/>
              <a:ext cx="597311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 확인 및 정제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E4AE10-1249-5117-F9C7-BC108A45E156}"/>
                </a:ext>
              </a:extLst>
            </p:cNvPr>
            <p:cNvSpPr txBox="1"/>
            <p:nvPr/>
          </p:nvSpPr>
          <p:spPr>
            <a:xfrm>
              <a:off x="2306904" y="3345256"/>
              <a:ext cx="52573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이상치가 있는지 그래프 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히스토그램으로 확인 후 처리 및 정제</a:t>
              </a:r>
            </a:p>
          </p:txBody>
        </p:sp>
        <p:pic>
          <p:nvPicPr>
            <p:cNvPr id="77" name="그래픽 76" descr="가로 막대형 차트 단색으로 채워진">
              <a:extLst>
                <a:ext uri="{FF2B5EF4-FFF2-40B4-BE49-F238E27FC236}">
                  <a16:creationId xmlns:a16="http://schemas.microsoft.com/office/drawing/2014/main" id="{BB4949A2-7B64-DE08-E134-B8DFC229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78383" y="2251319"/>
              <a:ext cx="914400" cy="914400"/>
            </a:xfrm>
            <a:prstGeom prst="rect">
              <a:avLst/>
            </a:prstGeom>
          </p:spPr>
        </p:pic>
      </p:grpSp>
      <p:grpSp>
        <p:nvGrpSpPr>
          <p:cNvPr id="84" name="D">
            <a:extLst>
              <a:ext uri="{FF2B5EF4-FFF2-40B4-BE49-F238E27FC236}">
                <a16:creationId xmlns:a16="http://schemas.microsoft.com/office/drawing/2014/main" id="{44CD8954-ACF5-4039-3BC7-AA374B28CF12}"/>
              </a:ext>
            </a:extLst>
          </p:cNvPr>
          <p:cNvGrpSpPr/>
          <p:nvPr/>
        </p:nvGrpSpPr>
        <p:grpSpPr>
          <a:xfrm>
            <a:off x="-9789377" y="0"/>
            <a:ext cx="11792768" cy="6858000"/>
            <a:chOff x="-2598285" y="0"/>
            <a:chExt cx="11792768" cy="6858000"/>
          </a:xfrm>
        </p:grpSpPr>
        <p:grpSp>
          <p:nvGrpSpPr>
            <p:cNvPr id="52" name="D">
              <a:extLst>
                <a:ext uri="{FF2B5EF4-FFF2-40B4-BE49-F238E27FC236}">
                  <a16:creationId xmlns:a16="http://schemas.microsoft.com/office/drawing/2014/main" id="{41390B5C-A833-09F2-8A65-9309D46D63F9}"/>
                </a:ext>
              </a:extLst>
            </p:cNvPr>
            <p:cNvGrpSpPr/>
            <p:nvPr/>
          </p:nvGrpSpPr>
          <p:grpSpPr>
            <a:xfrm>
              <a:off x="-2598285" y="0"/>
              <a:ext cx="11792768" cy="6858000"/>
              <a:chOff x="-6972775" y="0"/>
              <a:chExt cx="11792768" cy="6858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8BE770-198B-EAD3-CE49-A8A6B4083D73}"/>
                  </a:ext>
                </a:extLst>
              </p:cNvPr>
              <p:cNvSpPr/>
              <p:nvPr/>
            </p:nvSpPr>
            <p:spPr>
              <a:xfrm>
                <a:off x="-6972775" y="0"/>
                <a:ext cx="11068050" cy="6858000"/>
              </a:xfrm>
              <a:prstGeom prst="rect">
                <a:avLst/>
              </a:prstGeom>
              <a:solidFill>
                <a:srgbClr val="AA8A9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302A764-FC23-6F49-C7BD-1ECC51E0E306}"/>
                  </a:ext>
                </a:extLst>
              </p:cNvPr>
              <p:cNvGrpSpPr/>
              <p:nvPr/>
            </p:nvGrpSpPr>
            <p:grpSpPr>
              <a:xfrm>
                <a:off x="4095275" y="3440847"/>
                <a:ext cx="724718" cy="1009650"/>
                <a:chOff x="11229975" y="2924175"/>
                <a:chExt cx="724718" cy="1009650"/>
              </a:xfrm>
              <a:solidFill>
                <a:srgbClr val="AA8A99"/>
              </a:solidFill>
            </p:grpSpPr>
            <p:sp>
              <p:nvSpPr>
                <p:cNvPr id="22" name="사각형: 둥근 위쪽 모서리 21">
                  <a:extLst>
                    <a:ext uri="{FF2B5EF4-FFF2-40B4-BE49-F238E27FC236}">
                      <a16:creationId xmlns:a16="http://schemas.microsoft.com/office/drawing/2014/main" id="{F56BF303-3C27-D15D-9FA1-E4885C9EB8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48B3311-484D-1961-4C2F-04E5A97F1136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D889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</a:t>
                  </a:r>
                  <a:endParaRPr lang="ko-KR" altLang="en-US" dirty="0">
                    <a:solidFill>
                      <a:srgbClr val="BD889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D9A2AE-A8F3-EA52-54CC-AA9930D4750E}"/>
                </a:ext>
              </a:extLst>
            </p:cNvPr>
            <p:cNvSpPr/>
            <p:nvPr/>
          </p:nvSpPr>
          <p:spPr>
            <a:xfrm>
              <a:off x="1907327" y="1275355"/>
              <a:ext cx="428354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 확인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3D84836-3FF3-FC2D-6AAD-25B36FAC2C0A}"/>
                </a:ext>
              </a:extLst>
            </p:cNvPr>
            <p:cNvSpPr txBox="1"/>
            <p:nvPr/>
          </p:nvSpPr>
          <p:spPr>
            <a:xfrm>
              <a:off x="457411" y="3032072"/>
              <a:ext cx="7183378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모집단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대한민국 전체 가구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변수 수치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표본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중 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7865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가구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통계량</a:t>
              </a:r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선별 가구의 특징을 수치화 한 값</a:t>
              </a:r>
            </a:p>
          </p:txBody>
        </p:sp>
        <p:pic>
          <p:nvPicPr>
            <p:cNvPr id="82" name="그래픽 81" descr="신호 단색으로 채워진">
              <a:extLst>
                <a:ext uri="{FF2B5EF4-FFF2-40B4-BE49-F238E27FC236}">
                  <a16:creationId xmlns:a16="http://schemas.microsoft.com/office/drawing/2014/main" id="{D5EF35A7-A3E9-165F-C056-9396559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1899" y="2198685"/>
              <a:ext cx="914400" cy="914400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DE6CB12-7626-2D88-2F74-5F7AB5BE0CDD}"/>
                </a:ext>
              </a:extLst>
            </p:cNvPr>
            <p:cNvSpPr/>
            <p:nvPr/>
          </p:nvSpPr>
          <p:spPr>
            <a:xfrm>
              <a:off x="1100215" y="5130397"/>
              <a:ext cx="58977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신뢰구간을 구함으로 대한민국 전체 가구 </a:t>
              </a:r>
              <a:r>
                <a:rPr lang="ko-KR" altLang="en-US" sz="1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모수의</a:t>
              </a:r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종속변수</a:t>
              </a:r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 </a:t>
              </a:r>
              <a:r>
                <a:rPr lang="ko-KR" altLang="en-US" sz="1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추정값</a:t>
              </a:r>
              <a:r>
                <a:rPr lang="ko-KR" altLang="en-US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범위를 추측하는 데에 의미가 있다고 판단</a:t>
              </a:r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</p:grpSp>
      <p:grpSp>
        <p:nvGrpSpPr>
          <p:cNvPr id="90" name="E">
            <a:extLst>
              <a:ext uri="{FF2B5EF4-FFF2-40B4-BE49-F238E27FC236}">
                <a16:creationId xmlns:a16="http://schemas.microsoft.com/office/drawing/2014/main" id="{2F2DE4A6-DAFD-63AD-4337-5802FBFA14EE}"/>
              </a:ext>
            </a:extLst>
          </p:cNvPr>
          <p:cNvGrpSpPr/>
          <p:nvPr/>
        </p:nvGrpSpPr>
        <p:grpSpPr>
          <a:xfrm>
            <a:off x="-10635285" y="0"/>
            <a:ext cx="11778072" cy="6858000"/>
            <a:chOff x="-3506099" y="0"/>
            <a:chExt cx="11778072" cy="6858000"/>
          </a:xfrm>
        </p:grpSpPr>
        <p:grpSp>
          <p:nvGrpSpPr>
            <p:cNvPr id="51" name="E">
              <a:extLst>
                <a:ext uri="{FF2B5EF4-FFF2-40B4-BE49-F238E27FC236}">
                  <a16:creationId xmlns:a16="http://schemas.microsoft.com/office/drawing/2014/main" id="{AFEF9903-30CA-67FF-840B-A4EA044E5F20}"/>
                </a:ext>
              </a:extLst>
            </p:cNvPr>
            <p:cNvGrpSpPr/>
            <p:nvPr/>
          </p:nvGrpSpPr>
          <p:grpSpPr>
            <a:xfrm>
              <a:off x="-3506099" y="0"/>
              <a:ext cx="11778072" cy="6858000"/>
              <a:chOff x="-7902220" y="0"/>
              <a:chExt cx="11778072" cy="68580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ACF04C7-DB8E-45B1-7E36-5A379B0C16EF}"/>
                  </a:ext>
                </a:extLst>
              </p:cNvPr>
              <p:cNvSpPr/>
              <p:nvPr/>
            </p:nvSpPr>
            <p:spPr>
              <a:xfrm>
                <a:off x="-7902220" y="0"/>
                <a:ext cx="11068050" cy="6858000"/>
              </a:xfrm>
              <a:prstGeom prst="rect">
                <a:avLst/>
              </a:prstGeom>
              <a:solidFill>
                <a:srgbClr val="CFB3C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C33521A-1DB0-CA7F-3A69-81EA8E8F08C2}"/>
                  </a:ext>
                </a:extLst>
              </p:cNvPr>
              <p:cNvGrpSpPr/>
              <p:nvPr/>
            </p:nvGrpSpPr>
            <p:grpSpPr>
              <a:xfrm>
                <a:off x="3151134" y="2936022"/>
                <a:ext cx="724718" cy="1009650"/>
                <a:chOff x="11229975" y="2924175"/>
                <a:chExt cx="724718" cy="1009650"/>
              </a:xfrm>
              <a:solidFill>
                <a:srgbClr val="CFB3C9"/>
              </a:solidFill>
            </p:grpSpPr>
            <p:sp>
              <p:nvSpPr>
                <p:cNvPr id="27" name="사각형: 둥근 위쪽 모서리 26">
                  <a:extLst>
                    <a:ext uri="{FF2B5EF4-FFF2-40B4-BE49-F238E27FC236}">
                      <a16:creationId xmlns:a16="http://schemas.microsoft.com/office/drawing/2014/main" id="{8F12A883-F2E9-6BB4-3345-E94C3A99B15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E0E8A5-38E6-4CEE-659C-CBF802E0BF72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AA8A9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E</a:t>
                  </a:r>
                  <a:endParaRPr lang="ko-KR" altLang="en-US" dirty="0">
                    <a:solidFill>
                      <a:srgbClr val="AA8A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D737E70-E46B-2E82-AB10-0F3E93A13EA8}"/>
                </a:ext>
              </a:extLst>
            </p:cNvPr>
            <p:cNvSpPr/>
            <p:nvPr/>
          </p:nvSpPr>
          <p:spPr>
            <a:xfrm>
              <a:off x="1691624" y="859857"/>
              <a:ext cx="428354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정규성 및 </a:t>
              </a:r>
              <a:endParaRPr lang="en-US" altLang="ko-KR" sz="54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6052B2-02EC-9EA6-B2A5-14BAF6353824}"/>
                </a:ext>
              </a:extLst>
            </p:cNvPr>
            <p:cNvSpPr txBox="1"/>
            <p:nvPr/>
          </p:nvSpPr>
          <p:spPr>
            <a:xfrm>
              <a:off x="1666261" y="3374837"/>
              <a:ext cx="433427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정규분포 가정 확인 및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Pairplot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Heatmap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</a:p>
          </p:txBody>
        </p:sp>
        <p:pic>
          <p:nvPicPr>
            <p:cNvPr id="89" name="그래픽 88" descr="통계 윤곽선">
              <a:extLst>
                <a:ext uri="{FF2B5EF4-FFF2-40B4-BE49-F238E27FC236}">
                  <a16:creationId xmlns:a16="http://schemas.microsoft.com/office/drawing/2014/main" id="{55C60A55-EB88-EA7B-0C31-D855A170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76196" y="24832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F">
            <a:extLst>
              <a:ext uri="{FF2B5EF4-FFF2-40B4-BE49-F238E27FC236}">
                <a16:creationId xmlns:a16="http://schemas.microsoft.com/office/drawing/2014/main" id="{57E9EF03-1758-5C0B-1D16-F3D24A660E56}"/>
              </a:ext>
            </a:extLst>
          </p:cNvPr>
          <p:cNvGrpSpPr/>
          <p:nvPr/>
        </p:nvGrpSpPr>
        <p:grpSpPr>
          <a:xfrm>
            <a:off x="-11498505" y="0"/>
            <a:ext cx="11792768" cy="6858000"/>
            <a:chOff x="-4429783" y="0"/>
            <a:chExt cx="11792768" cy="6858000"/>
          </a:xfrm>
        </p:grpSpPr>
        <p:grpSp>
          <p:nvGrpSpPr>
            <p:cNvPr id="50" name="F">
              <a:extLst>
                <a:ext uri="{FF2B5EF4-FFF2-40B4-BE49-F238E27FC236}">
                  <a16:creationId xmlns:a16="http://schemas.microsoft.com/office/drawing/2014/main" id="{0484F53A-035B-F209-E931-71849A7DFF79}"/>
                </a:ext>
              </a:extLst>
            </p:cNvPr>
            <p:cNvGrpSpPr/>
            <p:nvPr/>
          </p:nvGrpSpPr>
          <p:grpSpPr>
            <a:xfrm>
              <a:off x="-4429783" y="0"/>
              <a:ext cx="11792768" cy="6858000"/>
              <a:chOff x="-8831665" y="0"/>
              <a:chExt cx="11792768" cy="6858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89398EE-0DDE-14D2-1339-8E4AE6C2222B}"/>
                  </a:ext>
                </a:extLst>
              </p:cNvPr>
              <p:cNvSpPr/>
              <p:nvPr/>
            </p:nvSpPr>
            <p:spPr>
              <a:xfrm>
                <a:off x="-8831665" y="0"/>
                <a:ext cx="11068050" cy="6858000"/>
              </a:xfrm>
              <a:prstGeom prst="rect">
                <a:avLst/>
              </a:prstGeom>
              <a:solidFill>
                <a:srgbClr val="B0B4BF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A30B09-8F0D-3564-BF6E-78DC648E7EDB}"/>
                  </a:ext>
                </a:extLst>
              </p:cNvPr>
              <p:cNvGrpSpPr/>
              <p:nvPr/>
            </p:nvGrpSpPr>
            <p:grpSpPr>
              <a:xfrm>
                <a:off x="2236385" y="2431197"/>
                <a:ext cx="724718" cy="1009650"/>
                <a:chOff x="11229975" y="2924175"/>
                <a:chExt cx="724718" cy="1009650"/>
              </a:xfrm>
              <a:solidFill>
                <a:srgbClr val="B0B4BF"/>
              </a:solidFill>
            </p:grpSpPr>
            <p:sp>
              <p:nvSpPr>
                <p:cNvPr id="32" name="사각형: 둥근 위쪽 모서리 31">
                  <a:extLst>
                    <a:ext uri="{FF2B5EF4-FFF2-40B4-BE49-F238E27FC236}">
                      <a16:creationId xmlns:a16="http://schemas.microsoft.com/office/drawing/2014/main" id="{09A6EC6C-3E28-A08D-A221-36AFD5B503A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B6F60-B874-D688-89D6-AE6ACA08817D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CFB3C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F</a:t>
                  </a:r>
                  <a:endParaRPr lang="ko-KR" altLang="en-US" dirty="0">
                    <a:solidFill>
                      <a:srgbClr val="CFB3C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768E4E9-2ADC-A24D-8BBC-D2CCC13DD964}"/>
                </a:ext>
              </a:extLst>
            </p:cNvPr>
            <p:cNvSpPr/>
            <p:nvPr/>
          </p:nvSpPr>
          <p:spPr>
            <a:xfrm>
              <a:off x="1198598" y="1275355"/>
              <a:ext cx="36327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EC266A-6798-D0AF-8330-9909BB607FBE}"/>
                </a:ext>
              </a:extLst>
            </p:cNvPr>
            <p:cNvSpPr txBox="1"/>
            <p:nvPr/>
          </p:nvSpPr>
          <p:spPr>
            <a:xfrm>
              <a:off x="592469" y="3160121"/>
              <a:ext cx="484498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정규화 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PCA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통해 </a:t>
              </a:r>
              <a:r>
                <a:rPr lang="ko-KR" altLang="en-US" sz="3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해석력이</a:t>
              </a:r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약한 변수 확인</a:t>
              </a:r>
            </a:p>
          </p:txBody>
        </p:sp>
        <p:pic>
          <p:nvPicPr>
            <p:cNvPr id="95" name="그래픽 94" descr="프레젠테이션 조직도 단색으로 채워진">
              <a:extLst>
                <a:ext uri="{FF2B5EF4-FFF2-40B4-BE49-F238E27FC236}">
                  <a16:creationId xmlns:a16="http://schemas.microsoft.com/office/drawing/2014/main" id="{1AC13633-F9DE-9747-592C-74F2056DF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57761" y="2245619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G">
            <a:extLst>
              <a:ext uri="{FF2B5EF4-FFF2-40B4-BE49-F238E27FC236}">
                <a16:creationId xmlns:a16="http://schemas.microsoft.com/office/drawing/2014/main" id="{A61DA60E-7037-1BA7-B2A5-4A83D7899F7C}"/>
              </a:ext>
            </a:extLst>
          </p:cNvPr>
          <p:cNvGrpSpPr/>
          <p:nvPr/>
        </p:nvGrpSpPr>
        <p:grpSpPr>
          <a:xfrm>
            <a:off x="-12335918" y="0"/>
            <a:ext cx="11792768" cy="6858000"/>
            <a:chOff x="-5343055" y="0"/>
            <a:chExt cx="11792768" cy="6858000"/>
          </a:xfrm>
        </p:grpSpPr>
        <p:grpSp>
          <p:nvGrpSpPr>
            <p:cNvPr id="49" name="G">
              <a:extLst>
                <a:ext uri="{FF2B5EF4-FFF2-40B4-BE49-F238E27FC236}">
                  <a16:creationId xmlns:a16="http://schemas.microsoft.com/office/drawing/2014/main" id="{F909DFCB-F88F-88B5-6ABF-1E82BC8FEF1A}"/>
                </a:ext>
              </a:extLst>
            </p:cNvPr>
            <p:cNvGrpSpPr/>
            <p:nvPr/>
          </p:nvGrpSpPr>
          <p:grpSpPr>
            <a:xfrm>
              <a:off x="-5343055" y="0"/>
              <a:ext cx="11792768" cy="6858000"/>
              <a:chOff x="-9761110" y="0"/>
              <a:chExt cx="11792768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630C4AE-6597-4DCC-C240-2DC965849ED5}"/>
                  </a:ext>
                </a:extLst>
              </p:cNvPr>
              <p:cNvSpPr/>
              <p:nvPr/>
            </p:nvSpPr>
            <p:spPr>
              <a:xfrm>
                <a:off x="-9761110" y="0"/>
                <a:ext cx="11068050" cy="6858000"/>
              </a:xfrm>
              <a:prstGeom prst="rect">
                <a:avLst/>
              </a:prstGeom>
              <a:solidFill>
                <a:srgbClr val="95AECC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4E1B9DB-F998-8ECB-273D-FFE7F0886775}"/>
                  </a:ext>
                </a:extLst>
              </p:cNvPr>
              <p:cNvGrpSpPr/>
              <p:nvPr/>
            </p:nvGrpSpPr>
            <p:grpSpPr>
              <a:xfrm>
                <a:off x="1306940" y="1914525"/>
                <a:ext cx="724718" cy="1009650"/>
                <a:chOff x="11229975" y="2924175"/>
                <a:chExt cx="724718" cy="1009650"/>
              </a:xfrm>
              <a:solidFill>
                <a:srgbClr val="95AECC"/>
              </a:solidFill>
            </p:grpSpPr>
            <p:sp>
              <p:nvSpPr>
                <p:cNvPr id="36" name="사각형: 둥근 위쪽 모서리 35">
                  <a:extLst>
                    <a:ext uri="{FF2B5EF4-FFF2-40B4-BE49-F238E27FC236}">
                      <a16:creationId xmlns:a16="http://schemas.microsoft.com/office/drawing/2014/main" id="{DFF1CB1E-21C8-FEF0-8267-69B0E6882E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2965D1-AFB3-BE5B-B7C2-F315EE243718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0B4B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G</a:t>
                  </a:r>
                  <a:endParaRPr lang="ko-KR" altLang="en-US" dirty="0">
                    <a:solidFill>
                      <a:srgbClr val="B0B4B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34F5BF-4BDD-67D4-147C-BED318DCD118}"/>
                </a:ext>
              </a:extLst>
            </p:cNvPr>
            <p:cNvSpPr/>
            <p:nvPr/>
          </p:nvSpPr>
          <p:spPr>
            <a:xfrm>
              <a:off x="-524454" y="1227387"/>
              <a:ext cx="55851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6259C69-176F-BDE8-C1FD-714CA852DA41}"/>
                </a:ext>
              </a:extLst>
            </p:cNvPr>
            <p:cNvSpPr txBox="1"/>
            <p:nvPr/>
          </p:nvSpPr>
          <p:spPr>
            <a:xfrm>
              <a:off x="59405" y="3159513"/>
              <a:ext cx="441746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분석에서 나온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결과의 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Case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전부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계산하여 비교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·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진행해본다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  <p:pic>
          <p:nvPicPr>
            <p:cNvPr id="101" name="그래픽 100" descr="벤 다이어그램 단색으로 채워진">
              <a:extLst>
                <a:ext uri="{FF2B5EF4-FFF2-40B4-BE49-F238E27FC236}">
                  <a16:creationId xmlns:a16="http://schemas.microsoft.com/office/drawing/2014/main" id="{8A6F6321-C188-1C92-8DD6-98888CFD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10937" y="2178391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H">
            <a:extLst>
              <a:ext uri="{FF2B5EF4-FFF2-40B4-BE49-F238E27FC236}">
                <a16:creationId xmlns:a16="http://schemas.microsoft.com/office/drawing/2014/main" id="{AC7C1642-F055-901B-3C00-BF82AAC60C40}"/>
              </a:ext>
            </a:extLst>
          </p:cNvPr>
          <p:cNvGrpSpPr/>
          <p:nvPr/>
        </p:nvGrpSpPr>
        <p:grpSpPr>
          <a:xfrm>
            <a:off x="-13199625" y="0"/>
            <a:ext cx="11778072" cy="6858000"/>
            <a:chOff x="-6257127" y="0"/>
            <a:chExt cx="11778072" cy="6858000"/>
          </a:xfrm>
        </p:grpSpPr>
        <p:grpSp>
          <p:nvGrpSpPr>
            <p:cNvPr id="48" name="H">
              <a:extLst>
                <a:ext uri="{FF2B5EF4-FFF2-40B4-BE49-F238E27FC236}">
                  <a16:creationId xmlns:a16="http://schemas.microsoft.com/office/drawing/2014/main" id="{02FED670-F231-1CB2-FEB0-54B16C43DA8E}"/>
                </a:ext>
              </a:extLst>
            </p:cNvPr>
            <p:cNvGrpSpPr/>
            <p:nvPr/>
          </p:nvGrpSpPr>
          <p:grpSpPr>
            <a:xfrm>
              <a:off x="-6257127" y="0"/>
              <a:ext cx="11778072" cy="6858000"/>
              <a:chOff x="-10704324" y="0"/>
              <a:chExt cx="11778072" cy="68580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B15FBC-B800-BCE4-61D9-B5A29E820E5E}"/>
                  </a:ext>
                </a:extLst>
              </p:cNvPr>
              <p:cNvSpPr/>
              <p:nvPr/>
            </p:nvSpPr>
            <p:spPr>
              <a:xfrm>
                <a:off x="-10704324" y="0"/>
                <a:ext cx="11068050" cy="6858000"/>
              </a:xfrm>
              <a:prstGeom prst="rect">
                <a:avLst/>
              </a:prstGeom>
              <a:solidFill>
                <a:srgbClr val="878EAA"/>
              </a:solidFill>
              <a:ln>
                <a:noFill/>
              </a:ln>
              <a:effectLst>
                <a:outerShdw blurRad="254000" dist="381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4F0799C-93E7-2D17-17C3-03AEE0C6CA61}"/>
                  </a:ext>
                </a:extLst>
              </p:cNvPr>
              <p:cNvGrpSpPr/>
              <p:nvPr/>
            </p:nvGrpSpPr>
            <p:grpSpPr>
              <a:xfrm>
                <a:off x="349030" y="1409700"/>
                <a:ext cx="724718" cy="1009650"/>
                <a:chOff x="11229975" y="2924175"/>
                <a:chExt cx="724718" cy="1009650"/>
              </a:xfrm>
              <a:solidFill>
                <a:srgbClr val="878EAA"/>
              </a:solidFill>
            </p:grpSpPr>
            <p:sp>
              <p:nvSpPr>
                <p:cNvPr id="44" name="사각형: 둥근 위쪽 모서리 43">
                  <a:extLst>
                    <a:ext uri="{FF2B5EF4-FFF2-40B4-BE49-F238E27FC236}">
                      <a16:creationId xmlns:a16="http://schemas.microsoft.com/office/drawing/2014/main" id="{E1EF8EEF-ECAF-014D-CD7B-89D8796A876D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913AC2B-54E9-CC18-39A7-AD23CFB90741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95AEC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endParaRPr lang="ko-KR" altLang="en-US" dirty="0">
                    <a:solidFill>
                      <a:srgbClr val="95AE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A3F69F2-87A1-9ED4-AF88-9F29A6A4AFD4}"/>
                </a:ext>
              </a:extLst>
            </p:cNvPr>
            <p:cNvSpPr/>
            <p:nvPr/>
          </p:nvSpPr>
          <p:spPr>
            <a:xfrm>
              <a:off x="1423712" y="1188537"/>
              <a:ext cx="148630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4844EB-8A13-6D28-241C-1D7320EE8948}"/>
                </a:ext>
              </a:extLst>
            </p:cNvPr>
            <p:cNvSpPr txBox="1"/>
            <p:nvPr/>
          </p:nvSpPr>
          <p:spPr>
            <a:xfrm>
              <a:off x="-41868" y="3274246"/>
              <a:ext cx="441746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결과를 시각화 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 결론 도출</a:t>
              </a:r>
            </a:p>
          </p:txBody>
        </p:sp>
        <p:pic>
          <p:nvPicPr>
            <p:cNvPr id="107" name="그래픽 106" descr="결정 차트 단색으로 채워진">
              <a:extLst>
                <a:ext uri="{FF2B5EF4-FFF2-40B4-BE49-F238E27FC236}">
                  <a16:creationId xmlns:a16="http://schemas.microsoft.com/office/drawing/2014/main" id="{0C2756C5-D17B-E291-C34B-836B0080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09664" y="22134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8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62005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61953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62201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693 0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263 0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61315 0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60742 0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0.61159 0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811042" y="225366"/>
            <a:ext cx="23759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rapezoid 6">
            <a:extLst>
              <a:ext uri="{FF2B5EF4-FFF2-40B4-BE49-F238E27FC236}">
                <a16:creationId xmlns:a16="http://schemas.microsoft.com/office/drawing/2014/main" id="{4D32E2D4-C1F4-74F4-2461-A8E1456A15F7}"/>
              </a:ext>
            </a:extLst>
          </p:cNvPr>
          <p:cNvSpPr/>
          <p:nvPr/>
        </p:nvSpPr>
        <p:spPr>
          <a:xfrm>
            <a:off x="-154745" y="1492913"/>
            <a:ext cx="12604654" cy="743494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5EA421F9-44DC-225F-F963-53E709F4A474}"/>
              </a:ext>
            </a:extLst>
          </p:cNvPr>
          <p:cNvSpPr/>
          <p:nvPr/>
        </p:nvSpPr>
        <p:spPr>
          <a:xfrm>
            <a:off x="-604129" y="999309"/>
            <a:ext cx="13639406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24">
            <a:extLst>
              <a:ext uri="{FF2B5EF4-FFF2-40B4-BE49-F238E27FC236}">
                <a16:creationId xmlns:a16="http://schemas.microsoft.com/office/drawing/2014/main" id="{703D860F-146A-2A02-345B-9C699874140E}"/>
              </a:ext>
            </a:extLst>
          </p:cNvPr>
          <p:cNvSpPr/>
          <p:nvPr/>
        </p:nvSpPr>
        <p:spPr>
          <a:xfrm>
            <a:off x="-295410" y="1206305"/>
            <a:ext cx="12900056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25DF48D-7F39-5C5F-CAE3-7311EB3C7FFC}"/>
              </a:ext>
            </a:extLst>
          </p:cNvPr>
          <p:cNvGrpSpPr/>
          <p:nvPr/>
        </p:nvGrpSpPr>
        <p:grpSpPr>
          <a:xfrm>
            <a:off x="6914223" y="952193"/>
            <a:ext cx="2208628" cy="4712558"/>
            <a:chOff x="6679891" y="388313"/>
            <a:chExt cx="2208628" cy="4712558"/>
          </a:xfrm>
        </p:grpSpPr>
        <p:sp>
          <p:nvSpPr>
            <p:cNvPr id="12" name="Freeform: Shape 84">
              <a:extLst>
                <a:ext uri="{FF2B5EF4-FFF2-40B4-BE49-F238E27FC236}">
                  <a16:creationId xmlns:a16="http://schemas.microsoft.com/office/drawing/2014/main" id="{5E51AED9-3E64-E8A5-6A28-7A6728A5F1DE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F751CFFE-E723-25E9-3675-1DE3D1574D9D}"/>
                </a:ext>
              </a:extLst>
            </p:cNvPr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5AD9D6EB-19D7-983B-E012-391A2CBD01F7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26" name="Oval 33">
                <a:extLst>
                  <a:ext uri="{FF2B5EF4-FFF2-40B4-BE49-F238E27FC236}">
                    <a16:creationId xmlns:a16="http://schemas.microsoft.com/office/drawing/2014/main" id="{863410D7-54DE-5E85-C999-E157AD371EE0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34">
                <a:extLst>
                  <a:ext uri="{FF2B5EF4-FFF2-40B4-BE49-F238E27FC236}">
                    <a16:creationId xmlns:a16="http://schemas.microsoft.com/office/drawing/2014/main" id="{27D8E890-1020-5B58-DF85-C5F1B5F02062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55">
              <a:extLst>
                <a:ext uri="{FF2B5EF4-FFF2-40B4-BE49-F238E27FC236}">
                  <a16:creationId xmlns:a16="http://schemas.microsoft.com/office/drawing/2014/main" id="{F9EFB4CA-DC10-C4D7-27CC-DE0A2DADBA71}"/>
                </a:ext>
              </a:extLst>
            </p:cNvPr>
            <p:cNvCxnSpPr>
              <a:cxnSpLocks/>
              <a:stCxn id="26" idx="4"/>
              <a:endCxn id="13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85">
              <a:extLst>
                <a:ext uri="{FF2B5EF4-FFF2-40B4-BE49-F238E27FC236}">
                  <a16:creationId xmlns:a16="http://schemas.microsoft.com/office/drawing/2014/main" id="{7D33D936-538E-661E-8E61-439B1E7ABFA6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15A18B59-3172-D8CD-7106-8C9FDD9E5564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87">
              <a:extLst>
                <a:ext uri="{FF2B5EF4-FFF2-40B4-BE49-F238E27FC236}">
                  <a16:creationId xmlns:a16="http://schemas.microsoft.com/office/drawing/2014/main" id="{D0C02D8B-4BF0-3C34-C6AB-4519B6675C01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5413AE17-8100-CF59-4E53-EE0F9B6F9A37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EE24FE-B3F4-A3BD-85B9-6D48E4485AE0}"/>
                </a:ext>
              </a:extLst>
            </p:cNvPr>
            <p:cNvSpPr txBox="1"/>
            <p:nvPr/>
          </p:nvSpPr>
          <p:spPr>
            <a:xfrm>
              <a:off x="6740000" y="3261654"/>
              <a:ext cx="20944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총생활비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간에는 비교적 강한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음의 상관관계가 존재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이는 기초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연금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생활비의 액수가 증가 할수록 총생활비가 낮아진다는 것을 의미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00152C68-8D14-3A55-2F7D-7330B19BFA21}"/>
              </a:ext>
            </a:extLst>
          </p:cNvPr>
          <p:cNvGrpSpPr/>
          <p:nvPr/>
        </p:nvGrpSpPr>
        <p:grpSpPr>
          <a:xfrm>
            <a:off x="8873873" y="999309"/>
            <a:ext cx="2208628" cy="5326454"/>
            <a:chOff x="8496628" y="435429"/>
            <a:chExt cx="2208628" cy="5326454"/>
          </a:xfrm>
        </p:grpSpPr>
        <p:sp>
          <p:nvSpPr>
            <p:cNvPr id="29" name="Freeform: Shape 90">
              <a:extLst>
                <a:ext uri="{FF2B5EF4-FFF2-40B4-BE49-F238E27FC236}">
                  <a16:creationId xmlns:a16="http://schemas.microsoft.com/office/drawing/2014/main" id="{F7770D4F-EF16-F97F-D9F3-F69CD6C0E8A1}"/>
                </a:ext>
              </a:extLst>
            </p:cNvPr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223A4BC3-AAC3-E263-068F-DA56E34BDAB5}"/>
                </a:ext>
              </a:extLst>
            </p:cNvPr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rgbClr val="ADCDCC"/>
            </a:solidFill>
            <a:ln>
              <a:noFill/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7">
              <a:extLst>
                <a:ext uri="{FF2B5EF4-FFF2-40B4-BE49-F238E27FC236}">
                  <a16:creationId xmlns:a16="http://schemas.microsoft.com/office/drawing/2014/main" id="{0CACC919-3CA9-4B06-EF83-2523FB9FD56B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43" name="Oval 35">
                <a:extLst>
                  <a:ext uri="{FF2B5EF4-FFF2-40B4-BE49-F238E27FC236}">
                    <a16:creationId xmlns:a16="http://schemas.microsoft.com/office/drawing/2014/main" id="{43A00B92-E74F-A3FD-8A32-08E957E8089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6">
                <a:extLst>
                  <a:ext uri="{FF2B5EF4-FFF2-40B4-BE49-F238E27FC236}">
                    <a16:creationId xmlns:a16="http://schemas.microsoft.com/office/drawing/2014/main" id="{6694D96D-2406-7253-C7BC-BE85326EFD8F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solidFill>
                <a:srgbClr val="519E96"/>
              </a:solidFill>
              <a:ln>
                <a:noFill/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" name="Straight Connector 58">
              <a:extLst>
                <a:ext uri="{FF2B5EF4-FFF2-40B4-BE49-F238E27FC236}">
                  <a16:creationId xmlns:a16="http://schemas.microsoft.com/office/drawing/2014/main" id="{92EE72FD-06A0-EB3D-C281-F4651E8F3B70}"/>
                </a:ext>
              </a:extLst>
            </p:cNvPr>
            <p:cNvCxnSpPr>
              <a:cxnSpLocks/>
              <a:stCxn id="43" idx="4"/>
              <a:endCxn id="30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91">
              <a:extLst>
                <a:ext uri="{FF2B5EF4-FFF2-40B4-BE49-F238E27FC236}">
                  <a16:creationId xmlns:a16="http://schemas.microsoft.com/office/drawing/2014/main" id="{36F1A3AB-10F4-CDA9-F30C-06F2B41FF8B7}"/>
                </a:ext>
              </a:extLst>
            </p:cNvPr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92">
              <a:extLst>
                <a:ext uri="{FF2B5EF4-FFF2-40B4-BE49-F238E27FC236}">
                  <a16:creationId xmlns:a16="http://schemas.microsoft.com/office/drawing/2014/main" id="{4BCF7BDB-CA05-9339-EA3F-1670509DE13E}"/>
                </a:ext>
              </a:extLst>
            </p:cNvPr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93">
              <a:extLst>
                <a:ext uri="{FF2B5EF4-FFF2-40B4-BE49-F238E27FC236}">
                  <a16:creationId xmlns:a16="http://schemas.microsoft.com/office/drawing/2014/main" id="{5E5E016A-6F23-647C-5E32-E9A6EC87FD8C}"/>
                </a:ext>
              </a:extLst>
            </p:cNvPr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98">
              <a:extLst>
                <a:ext uri="{FF2B5EF4-FFF2-40B4-BE49-F238E27FC236}">
                  <a16:creationId xmlns:a16="http://schemas.microsoft.com/office/drawing/2014/main" id="{27827514-3114-D808-B91E-458F3C3AEBA5}"/>
                </a:ext>
              </a:extLst>
            </p:cNvPr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C64B08-B0C3-686E-C692-6A007E58D183}"/>
                </a:ext>
              </a:extLst>
            </p:cNvPr>
            <p:cNvSpPr txBox="1"/>
            <p:nvPr/>
          </p:nvSpPr>
          <p:spPr>
            <a:xfrm>
              <a:off x="8668000" y="3849764"/>
              <a:ext cx="18935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금융기관대출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주택관련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 err="1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부채액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주거관련부채의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간에 상관관계가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있음을 확인할 수 있다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다만 이 부분은 대출액이 커질수록 이자도 당연히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커지기 때문에 합리적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이라고 볼 수 있다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EB551B29-DAD8-76C7-F137-48040DF403DB}"/>
              </a:ext>
            </a:extLst>
          </p:cNvPr>
          <p:cNvGrpSpPr/>
          <p:nvPr/>
        </p:nvGrpSpPr>
        <p:grpSpPr>
          <a:xfrm>
            <a:off x="2946244" y="978681"/>
            <a:ext cx="2208628" cy="5188114"/>
            <a:chOff x="2946244" y="414801"/>
            <a:chExt cx="2208628" cy="5188114"/>
          </a:xfrm>
        </p:grpSpPr>
        <p:sp>
          <p:nvSpPr>
            <p:cNvPr id="47" name="Freeform: Shape 73">
              <a:extLst>
                <a:ext uri="{FF2B5EF4-FFF2-40B4-BE49-F238E27FC236}">
                  <a16:creationId xmlns:a16="http://schemas.microsoft.com/office/drawing/2014/main" id="{14DB0A01-6B11-4829-9183-CF53904AEEF8}"/>
                </a:ext>
              </a:extLst>
            </p:cNvPr>
            <p:cNvSpPr/>
            <p:nvPr/>
          </p:nvSpPr>
          <p:spPr>
            <a:xfrm>
              <a:off x="4011925" y="3297855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8">
              <a:extLst>
                <a:ext uri="{FF2B5EF4-FFF2-40B4-BE49-F238E27FC236}">
                  <a16:creationId xmlns:a16="http://schemas.microsoft.com/office/drawing/2014/main" id="{3D1099BF-C7FE-74DE-110B-E91C71032BCC}"/>
                </a:ext>
              </a:extLst>
            </p:cNvPr>
            <p:cNvSpPr/>
            <p:nvPr/>
          </p:nvSpPr>
          <p:spPr>
            <a:xfrm>
              <a:off x="2946244" y="3308817"/>
              <a:ext cx="2208628" cy="2208628"/>
            </a:xfrm>
            <a:custGeom>
              <a:avLst/>
              <a:gdLst>
                <a:gd name="connsiteX0" fmla="*/ 1104314 w 2208628"/>
                <a:gd name="connsiteY0" fmla="*/ 123187 h 2208628"/>
                <a:gd name="connsiteX1" fmla="*/ 996529 w 2208628"/>
                <a:gd name="connsiteY1" fmla="*/ 230972 h 2208628"/>
                <a:gd name="connsiteX2" fmla="*/ 1104314 w 2208628"/>
                <a:gd name="connsiteY2" fmla="*/ 338757 h 2208628"/>
                <a:gd name="connsiteX3" fmla="*/ 1212099 w 2208628"/>
                <a:gd name="connsiteY3" fmla="*/ 230972 h 2208628"/>
                <a:gd name="connsiteX4" fmla="*/ 1104314 w 2208628"/>
                <a:gd name="connsiteY4" fmla="*/ 12318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3187"/>
                  </a:moveTo>
                  <a:cubicBezTo>
                    <a:pt x="1044786" y="123187"/>
                    <a:pt x="996529" y="171444"/>
                    <a:pt x="996529" y="230972"/>
                  </a:cubicBezTo>
                  <a:cubicBezTo>
                    <a:pt x="996529" y="290500"/>
                    <a:pt x="1044786" y="338757"/>
                    <a:pt x="1104314" y="338757"/>
                  </a:cubicBezTo>
                  <a:cubicBezTo>
                    <a:pt x="1163842" y="338757"/>
                    <a:pt x="1212099" y="290500"/>
                    <a:pt x="1212099" y="230972"/>
                  </a:cubicBezTo>
                  <a:cubicBezTo>
                    <a:pt x="1212099" y="171444"/>
                    <a:pt x="1163842" y="123187"/>
                    <a:pt x="1104314" y="12318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0">
              <a:extLst>
                <a:ext uri="{FF2B5EF4-FFF2-40B4-BE49-F238E27FC236}">
                  <a16:creationId xmlns:a16="http://schemas.microsoft.com/office/drawing/2014/main" id="{1C8BF890-039E-6182-B1A8-6C8EF6583BA4}"/>
                </a:ext>
              </a:extLst>
            </p:cNvPr>
            <p:cNvGrpSpPr/>
            <p:nvPr/>
          </p:nvGrpSpPr>
          <p:grpSpPr>
            <a:xfrm>
              <a:off x="3657625" y="414801"/>
              <a:ext cx="769257" cy="769257"/>
              <a:chOff x="3120599" y="400287"/>
              <a:chExt cx="769257" cy="769257"/>
            </a:xfrm>
          </p:grpSpPr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2269CCC3-C418-2B84-5EF3-7672B29C0E8D}"/>
                  </a:ext>
                </a:extLst>
              </p:cNvPr>
              <p:cNvSpPr/>
              <p:nvPr/>
            </p:nvSpPr>
            <p:spPr>
              <a:xfrm>
                <a:off x="3120599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30">
                <a:extLst>
                  <a:ext uri="{FF2B5EF4-FFF2-40B4-BE49-F238E27FC236}">
                    <a16:creationId xmlns:a16="http://schemas.microsoft.com/office/drawing/2014/main" id="{24D879F9-073B-1756-1268-0891AAB6CA3D}"/>
                  </a:ext>
                </a:extLst>
              </p:cNvPr>
              <p:cNvSpPr/>
              <p:nvPr/>
            </p:nvSpPr>
            <p:spPr>
              <a:xfrm>
                <a:off x="3295908" y="575111"/>
                <a:ext cx="418638" cy="41863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" name="Straight Connector 47">
              <a:extLst>
                <a:ext uri="{FF2B5EF4-FFF2-40B4-BE49-F238E27FC236}">
                  <a16:creationId xmlns:a16="http://schemas.microsoft.com/office/drawing/2014/main" id="{D40B78A8-3DD9-696D-B5F5-F11519102FD6}"/>
                </a:ext>
              </a:extLst>
            </p:cNvPr>
            <p:cNvCxnSpPr>
              <a:cxnSpLocks/>
              <a:stCxn id="58" idx="4"/>
              <a:endCxn id="48" idx="5"/>
            </p:cNvCxnSpPr>
            <p:nvPr/>
          </p:nvCxnSpPr>
          <p:spPr>
            <a:xfrm>
              <a:off x="4042254" y="1184058"/>
              <a:ext cx="8304" cy="2124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74">
              <a:extLst>
                <a:ext uri="{FF2B5EF4-FFF2-40B4-BE49-F238E27FC236}">
                  <a16:creationId xmlns:a16="http://schemas.microsoft.com/office/drawing/2014/main" id="{989DAB0A-909C-AC83-0F96-57EA82DF3B19}"/>
                </a:ext>
              </a:extLst>
            </p:cNvPr>
            <p:cNvSpPr/>
            <p:nvPr/>
          </p:nvSpPr>
          <p:spPr>
            <a:xfrm>
              <a:off x="4043472" y="3302796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75">
              <a:extLst>
                <a:ext uri="{FF2B5EF4-FFF2-40B4-BE49-F238E27FC236}">
                  <a16:creationId xmlns:a16="http://schemas.microsoft.com/office/drawing/2014/main" id="{0ADE0184-6BFA-F3AF-15E8-56E06B26FE73}"/>
                </a:ext>
              </a:extLst>
            </p:cNvPr>
            <p:cNvSpPr/>
            <p:nvPr/>
          </p:nvSpPr>
          <p:spPr>
            <a:xfrm>
              <a:off x="4017767" y="328070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76">
              <a:extLst>
                <a:ext uri="{FF2B5EF4-FFF2-40B4-BE49-F238E27FC236}">
                  <a16:creationId xmlns:a16="http://schemas.microsoft.com/office/drawing/2014/main" id="{EC22796E-4E90-AE5E-701D-3A399374C9EE}"/>
                </a:ext>
              </a:extLst>
            </p:cNvPr>
            <p:cNvSpPr/>
            <p:nvPr/>
          </p:nvSpPr>
          <p:spPr>
            <a:xfrm>
              <a:off x="4024433" y="326165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95">
              <a:extLst>
                <a:ext uri="{FF2B5EF4-FFF2-40B4-BE49-F238E27FC236}">
                  <a16:creationId xmlns:a16="http://schemas.microsoft.com/office/drawing/2014/main" id="{86D922B7-D2AB-3280-A546-12E962FB9C32}"/>
                </a:ext>
              </a:extLst>
            </p:cNvPr>
            <p:cNvSpPr/>
            <p:nvPr/>
          </p:nvSpPr>
          <p:spPr>
            <a:xfrm>
              <a:off x="3168962" y="553191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769074-91FF-FA6B-9FFA-10CE4F9267FE}"/>
                </a:ext>
              </a:extLst>
            </p:cNvPr>
            <p:cNvSpPr txBox="1"/>
            <p:nvPr/>
          </p:nvSpPr>
          <p:spPr>
            <a:xfrm>
              <a:off x="3228696" y="4090734"/>
              <a:ext cx="1700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일부 독립변수 간에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상관관계가 존재함을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0" name="Group 3">
            <a:extLst>
              <a:ext uri="{FF2B5EF4-FFF2-40B4-BE49-F238E27FC236}">
                <a16:creationId xmlns:a16="http://schemas.microsoft.com/office/drawing/2014/main" id="{3475CD09-C698-D1C0-2E5D-47702FABC201}"/>
              </a:ext>
            </a:extLst>
          </p:cNvPr>
          <p:cNvGrpSpPr/>
          <p:nvPr/>
        </p:nvGrpSpPr>
        <p:grpSpPr>
          <a:xfrm>
            <a:off x="4864290" y="923449"/>
            <a:ext cx="2208628" cy="5340577"/>
            <a:chOff x="4864290" y="359569"/>
            <a:chExt cx="2208628" cy="5340577"/>
          </a:xfrm>
        </p:grpSpPr>
        <p:sp>
          <p:nvSpPr>
            <p:cNvPr id="61" name="Freeform: Shape 79">
              <a:extLst>
                <a:ext uri="{FF2B5EF4-FFF2-40B4-BE49-F238E27FC236}">
                  <a16:creationId xmlns:a16="http://schemas.microsoft.com/office/drawing/2014/main" id="{ABF4B746-81E1-AB8B-E091-92D394EB340E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9EA84DC0-39F5-45E3-38A1-712C47608799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9">
              <a:extLst>
                <a:ext uri="{FF2B5EF4-FFF2-40B4-BE49-F238E27FC236}">
                  <a16:creationId xmlns:a16="http://schemas.microsoft.com/office/drawing/2014/main" id="{D362529D-F22B-2E8A-8ED2-90CAC2325AC9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DCEBB2CD-7FB0-EAA2-DA0E-FCF15FAAAD81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32">
                <a:extLst>
                  <a:ext uri="{FF2B5EF4-FFF2-40B4-BE49-F238E27FC236}">
                    <a16:creationId xmlns:a16="http://schemas.microsoft.com/office/drawing/2014/main" id="{F8839E2C-AB8F-2ACB-A379-53F346B5899A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>
                      <a:lumMod val="88000"/>
                      <a:lumOff val="12000"/>
                    </a:srgbClr>
                  </a:gs>
                  <a:gs pos="100000">
                    <a:srgbClr val="FFCC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52">
              <a:extLst>
                <a:ext uri="{FF2B5EF4-FFF2-40B4-BE49-F238E27FC236}">
                  <a16:creationId xmlns:a16="http://schemas.microsoft.com/office/drawing/2014/main" id="{5C302592-A0DA-4A35-0123-692D96591192}"/>
                </a:ext>
              </a:extLst>
            </p:cNvPr>
            <p:cNvCxnSpPr>
              <a:cxnSpLocks/>
              <a:stCxn id="72" idx="4"/>
              <a:endCxn id="62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80">
              <a:extLst>
                <a:ext uri="{FF2B5EF4-FFF2-40B4-BE49-F238E27FC236}">
                  <a16:creationId xmlns:a16="http://schemas.microsoft.com/office/drawing/2014/main" id="{62DE104A-6606-B5E6-C580-05A13E7EC4BC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81">
              <a:extLst>
                <a:ext uri="{FF2B5EF4-FFF2-40B4-BE49-F238E27FC236}">
                  <a16:creationId xmlns:a16="http://schemas.microsoft.com/office/drawing/2014/main" id="{587CAEC5-BF73-1E13-C080-86D1D7EEBEE5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82">
              <a:extLst>
                <a:ext uri="{FF2B5EF4-FFF2-40B4-BE49-F238E27FC236}">
                  <a16:creationId xmlns:a16="http://schemas.microsoft.com/office/drawing/2014/main" id="{3128B3AC-5F53-E257-95E7-8D0200630F6B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96">
              <a:extLst>
                <a:ext uri="{FF2B5EF4-FFF2-40B4-BE49-F238E27FC236}">
                  <a16:creationId xmlns:a16="http://schemas.microsoft.com/office/drawing/2014/main" id="{8515985B-D433-432D-45C8-C987C14A376F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E602AF-B493-83A1-1C34-B3486E8D0E1F}"/>
                </a:ext>
              </a:extLst>
            </p:cNvPr>
            <p:cNvSpPr txBox="1"/>
            <p:nvPr/>
          </p:nvSpPr>
          <p:spPr>
            <a:xfrm>
              <a:off x="5111706" y="4009087"/>
              <a:ext cx="1700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전체적으로 양의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상관관계를 띄고 있으나 소수의 그렇지 않은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관계를 확인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5" name="Oval 94">
            <a:extLst>
              <a:ext uri="{FF2B5EF4-FFF2-40B4-BE49-F238E27FC236}">
                <a16:creationId xmlns:a16="http://schemas.microsoft.com/office/drawing/2014/main" id="{157542D0-26E6-1D6E-0053-6B567AA991CF}"/>
              </a:ext>
            </a:extLst>
          </p:cNvPr>
          <p:cNvSpPr/>
          <p:nvPr/>
        </p:nvSpPr>
        <p:spPr>
          <a:xfrm>
            <a:off x="1308740" y="6607868"/>
            <a:ext cx="1794737" cy="7099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69">
            <a:extLst>
              <a:ext uri="{FF2B5EF4-FFF2-40B4-BE49-F238E27FC236}">
                <a16:creationId xmlns:a16="http://schemas.microsoft.com/office/drawing/2014/main" id="{9D6EFAF5-658F-C43B-3728-54BCB5971A45}"/>
              </a:ext>
            </a:extLst>
          </p:cNvPr>
          <p:cNvSpPr/>
          <p:nvPr/>
        </p:nvSpPr>
        <p:spPr>
          <a:xfrm>
            <a:off x="2131362" y="4372928"/>
            <a:ext cx="45719" cy="190237"/>
          </a:xfrm>
          <a:custGeom>
            <a:avLst/>
            <a:gdLst>
              <a:gd name="connsiteX0" fmla="*/ 31547 w 31547"/>
              <a:gd name="connsiteY0" fmla="*/ 142875 h 142875"/>
              <a:gd name="connsiteX1" fmla="*/ 114 w 31547"/>
              <a:gd name="connsiteY1" fmla="*/ 74295 h 142875"/>
              <a:gd name="connsiteX2" fmla="*/ 22974 w 31547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47" h="142875">
                <a:moveTo>
                  <a:pt x="31547" y="142875"/>
                </a:moveTo>
                <a:cubicBezTo>
                  <a:pt x="16545" y="120491"/>
                  <a:pt x="1543" y="98107"/>
                  <a:pt x="114" y="74295"/>
                </a:cubicBezTo>
                <a:cubicBezTo>
                  <a:pt x="-1315" y="50483"/>
                  <a:pt x="10829" y="25241"/>
                  <a:pt x="22974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36C15F-2C14-A32C-8757-60D729C3C988}"/>
              </a:ext>
            </a:extLst>
          </p:cNvPr>
          <p:cNvGrpSpPr/>
          <p:nvPr/>
        </p:nvGrpSpPr>
        <p:grpSpPr>
          <a:xfrm>
            <a:off x="1059743" y="964167"/>
            <a:ext cx="2208628" cy="5629228"/>
            <a:chOff x="1059743" y="964167"/>
            <a:chExt cx="2208628" cy="5629228"/>
          </a:xfrm>
        </p:grpSpPr>
        <p:sp>
          <p:nvSpPr>
            <p:cNvPr id="77" name="Freeform: Shape 17">
              <a:extLst>
                <a:ext uri="{FF2B5EF4-FFF2-40B4-BE49-F238E27FC236}">
                  <a16:creationId xmlns:a16="http://schemas.microsoft.com/office/drawing/2014/main" id="{A1F13D50-78F2-E6CD-A1DA-F01A214F4D09}"/>
                </a:ext>
              </a:extLst>
            </p:cNvPr>
            <p:cNvSpPr/>
            <p:nvPr/>
          </p:nvSpPr>
          <p:spPr>
            <a:xfrm>
              <a:off x="1059743" y="438476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C76324-3AE9-4FC9-AD06-B2E1B438D48D}"/>
                </a:ext>
              </a:extLst>
            </p:cNvPr>
            <p:cNvSpPr txBox="1"/>
            <p:nvPr/>
          </p:nvSpPr>
          <p:spPr>
            <a:xfrm>
              <a:off x="1308740" y="4897082"/>
              <a:ext cx="17005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결과적으로 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개의 변수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제거 후 상관계수가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개선됨을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다만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주성분분석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(PCA)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이후 최종 다중회귀분석에서 제거 여부를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결정하기로 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9" name="Group 41">
              <a:extLst>
                <a:ext uri="{FF2B5EF4-FFF2-40B4-BE49-F238E27FC236}">
                  <a16:creationId xmlns:a16="http://schemas.microsoft.com/office/drawing/2014/main" id="{6BBE3F62-932B-D6EE-E2CC-503AE78B67DD}"/>
                </a:ext>
              </a:extLst>
            </p:cNvPr>
            <p:cNvGrpSpPr/>
            <p:nvPr/>
          </p:nvGrpSpPr>
          <p:grpSpPr>
            <a:xfrm>
              <a:off x="1787830" y="964167"/>
              <a:ext cx="769257" cy="769257"/>
              <a:chOff x="1742328" y="400287"/>
              <a:chExt cx="769257" cy="769257"/>
            </a:xfrm>
          </p:grpSpPr>
          <p:sp>
            <p:nvSpPr>
              <p:cNvPr id="86" name="Oval 27">
                <a:extLst>
                  <a:ext uri="{FF2B5EF4-FFF2-40B4-BE49-F238E27FC236}">
                    <a16:creationId xmlns:a16="http://schemas.microsoft.com/office/drawing/2014/main" id="{740ECFE0-661B-BEDD-3507-62D404433CEF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28">
                <a:extLst>
                  <a:ext uri="{FF2B5EF4-FFF2-40B4-BE49-F238E27FC236}">
                    <a16:creationId xmlns:a16="http://schemas.microsoft.com/office/drawing/2014/main" id="{F42229AB-D047-4ACA-9702-AD3942549388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" name="Straight Connector 43">
              <a:extLst>
                <a:ext uri="{FF2B5EF4-FFF2-40B4-BE49-F238E27FC236}">
                  <a16:creationId xmlns:a16="http://schemas.microsoft.com/office/drawing/2014/main" id="{71F3AD59-A755-CB7E-94CA-20DA84C3B397}"/>
                </a:ext>
              </a:extLst>
            </p:cNvPr>
            <p:cNvCxnSpPr>
              <a:cxnSpLocks/>
              <a:stCxn id="86" idx="4"/>
              <a:endCxn id="77" idx="5"/>
            </p:cNvCxnSpPr>
            <p:nvPr/>
          </p:nvCxnSpPr>
          <p:spPr>
            <a:xfrm flipH="1">
              <a:off x="2164057" y="173342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: Shape 66">
            <a:extLst>
              <a:ext uri="{FF2B5EF4-FFF2-40B4-BE49-F238E27FC236}">
                <a16:creationId xmlns:a16="http://schemas.microsoft.com/office/drawing/2014/main" id="{AC12E8FF-270D-93D1-EA16-9A52A1213870}"/>
              </a:ext>
            </a:extLst>
          </p:cNvPr>
          <p:cNvSpPr/>
          <p:nvPr/>
        </p:nvSpPr>
        <p:spPr>
          <a:xfrm>
            <a:off x="2162909" y="4377869"/>
            <a:ext cx="45719" cy="182438"/>
          </a:xfrm>
          <a:custGeom>
            <a:avLst/>
            <a:gdLst>
              <a:gd name="connsiteX0" fmla="*/ 0 w 64970"/>
              <a:gd name="connsiteY0" fmla="*/ 11823 h 147491"/>
              <a:gd name="connsiteX1" fmla="*/ 62865 w 64970"/>
              <a:gd name="connsiteY1" fmla="*/ 11823 h 147491"/>
              <a:gd name="connsiteX2" fmla="*/ 45720 w 64970"/>
              <a:gd name="connsiteY2" fmla="*/ 134696 h 147491"/>
              <a:gd name="connsiteX3" fmla="*/ 2857 w 64970"/>
              <a:gd name="connsiteY3" fmla="*/ 137553 h 147491"/>
              <a:gd name="connsiteX0" fmla="*/ 0 w 49664"/>
              <a:gd name="connsiteY0" fmla="*/ 3631 h 137775"/>
              <a:gd name="connsiteX1" fmla="*/ 42563 w 49664"/>
              <a:gd name="connsiteY1" fmla="*/ 26491 h 137775"/>
              <a:gd name="connsiteX2" fmla="*/ 45720 w 49664"/>
              <a:gd name="connsiteY2" fmla="*/ 126504 h 137775"/>
              <a:gd name="connsiteX3" fmla="*/ 2857 w 49664"/>
              <a:gd name="connsiteY3" fmla="*/ 129361 h 13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" h="137775">
                <a:moveTo>
                  <a:pt x="0" y="3631"/>
                </a:moveTo>
                <a:cubicBezTo>
                  <a:pt x="27622" y="-6609"/>
                  <a:pt x="34943" y="6012"/>
                  <a:pt x="42563" y="26491"/>
                </a:cubicBezTo>
                <a:cubicBezTo>
                  <a:pt x="50183" y="46970"/>
                  <a:pt x="52338" y="109359"/>
                  <a:pt x="45720" y="126504"/>
                </a:cubicBezTo>
                <a:cubicBezTo>
                  <a:pt x="39102" y="143649"/>
                  <a:pt x="19288" y="138410"/>
                  <a:pt x="2857" y="1293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70">
            <a:extLst>
              <a:ext uri="{FF2B5EF4-FFF2-40B4-BE49-F238E27FC236}">
                <a16:creationId xmlns:a16="http://schemas.microsoft.com/office/drawing/2014/main" id="{18A2A8AB-C285-48F4-E54C-39132990F361}"/>
              </a:ext>
            </a:extLst>
          </p:cNvPr>
          <p:cNvSpPr/>
          <p:nvPr/>
        </p:nvSpPr>
        <p:spPr>
          <a:xfrm>
            <a:off x="2137204" y="4355780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72">
            <a:extLst>
              <a:ext uri="{FF2B5EF4-FFF2-40B4-BE49-F238E27FC236}">
                <a16:creationId xmlns:a16="http://schemas.microsoft.com/office/drawing/2014/main" id="{0AA6890E-88D5-0B20-D4DA-95BB4D177B44}"/>
              </a:ext>
            </a:extLst>
          </p:cNvPr>
          <p:cNvSpPr/>
          <p:nvPr/>
        </p:nvSpPr>
        <p:spPr>
          <a:xfrm>
            <a:off x="2143870" y="4336727"/>
            <a:ext cx="48578" cy="37147"/>
          </a:xfrm>
          <a:custGeom>
            <a:avLst/>
            <a:gdLst>
              <a:gd name="connsiteX0" fmla="*/ 0 w 48578"/>
              <a:gd name="connsiteY0" fmla="*/ 37147 h 37147"/>
              <a:gd name="connsiteX1" fmla="*/ 48578 w 48578"/>
              <a:gd name="connsiteY1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578" h="37147">
                <a:moveTo>
                  <a:pt x="0" y="37147"/>
                </a:moveTo>
                <a:lnTo>
                  <a:pt x="4857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6C61A4-ACEB-B54E-92B2-9799E1C1F090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918A009F-AF64-924A-41B3-D951709489B9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369CC08-FC32-A5F2-EC10-31FFFFB2054B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4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90768" y="225366"/>
            <a:ext cx="18165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FAC626-8C48-78DC-8D63-9A9842F6C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54127"/>
              </p:ext>
            </p:extLst>
          </p:nvPr>
        </p:nvGraphicFramePr>
        <p:xfrm>
          <a:off x="770189" y="851938"/>
          <a:ext cx="10651621" cy="421163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00038">
                  <a:extLst>
                    <a:ext uri="{9D8B030D-6E8A-4147-A177-3AD203B41FA5}">
                      <a16:colId xmlns:a16="http://schemas.microsoft.com/office/drawing/2014/main" val="1813247307"/>
                    </a:ext>
                  </a:extLst>
                </a:gridCol>
                <a:gridCol w="882049">
                  <a:extLst>
                    <a:ext uri="{9D8B030D-6E8A-4147-A177-3AD203B41FA5}">
                      <a16:colId xmlns:a16="http://schemas.microsoft.com/office/drawing/2014/main" val="1983358629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748379356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1537866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97797083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876928412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1522694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3540599627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8262060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21774653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4923158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53372197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76539312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890890548"/>
                    </a:ext>
                  </a:extLst>
                </a:gridCol>
                <a:gridCol w="976994">
                  <a:extLst>
                    <a:ext uri="{9D8B030D-6E8A-4147-A177-3AD203B41FA5}">
                      <a16:colId xmlns:a16="http://schemas.microsoft.com/office/drawing/2014/main" val="1068151649"/>
                    </a:ext>
                  </a:extLst>
                </a:gridCol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28730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0.653613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1.488536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-0.580214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0.888392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0.861872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53294067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0.362327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-0.237737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69105738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-0.076379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1.118621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0.372241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1.390825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3.401969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3.415518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752637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0.357141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0.071568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-0.188415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1.740816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0.260578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687096064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42580724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7858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-0.233032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-0.317341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-0.287059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-0.370016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-0.131546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-0.071303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360693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73DE5EF-5897-6E26-314F-40DF67A60CC2}"/>
              </a:ext>
            </a:extLst>
          </p:cNvPr>
          <p:cNvSpPr/>
          <p:nvPr/>
        </p:nvSpPr>
        <p:spPr>
          <a:xfrm>
            <a:off x="770189" y="5221026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전 표준화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(Standardization)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FE4B02-8449-B45D-22FC-04DFA456ACFD}"/>
              </a:ext>
            </a:extLst>
          </p:cNvPr>
          <p:cNvSpPr/>
          <p:nvPr/>
        </p:nvSpPr>
        <p:spPr>
          <a:xfrm>
            <a:off x="5477626" y="5221026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 분석의 해석이 어려워질 수 있기 때문에 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단위를 동일한 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값으로 변경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 비교할 수 있도록 유도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54AE-8971-D78C-87CA-80ED785586BD}"/>
              </a:ext>
            </a:extLst>
          </p:cNvPr>
          <p:cNvSpPr/>
          <p:nvPr/>
        </p:nvSpPr>
        <p:spPr>
          <a:xfrm>
            <a:off x="5477626" y="5792888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서로 다른 단위나 범위를 가진 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동일한 기준으로 맞춤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으로서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모델의 성능 향상</a:t>
            </a:r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기대할 수도 있다고 판단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34FA23-A2A9-9F96-8BDD-0D98190DAB49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29505E-09E8-9E34-3229-DF2891D91DAC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C39D2A2-9CF8-8AA5-9016-0E4ABA1FF410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376905" y="225366"/>
            <a:ext cx="12442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B3A71AE-ADB1-D347-A5A0-1FF60D3AF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9294"/>
              </p:ext>
            </p:extLst>
          </p:nvPr>
        </p:nvGraphicFramePr>
        <p:xfrm>
          <a:off x="246632" y="982567"/>
          <a:ext cx="6080533" cy="435133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12362">
                  <a:extLst>
                    <a:ext uri="{9D8B030D-6E8A-4147-A177-3AD203B41FA5}">
                      <a16:colId xmlns:a16="http://schemas.microsoft.com/office/drawing/2014/main" val="1558637374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2005712257"/>
                    </a:ext>
                  </a:extLst>
                </a:gridCol>
                <a:gridCol w="1884784">
                  <a:extLst>
                    <a:ext uri="{9D8B030D-6E8A-4147-A177-3AD203B41FA5}">
                      <a16:colId xmlns:a16="http://schemas.microsoft.com/office/drawing/2014/main" val="2214447984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2467205982"/>
                    </a:ext>
                  </a:extLst>
                </a:gridCol>
                <a:gridCol w="1276089">
                  <a:extLst>
                    <a:ext uri="{9D8B030D-6E8A-4147-A177-3AD203B41FA5}">
                      <a16:colId xmlns:a16="http://schemas.microsoft.com/office/drawing/2014/main" val="1019486323"/>
                    </a:ext>
                  </a:extLst>
                </a:gridCol>
              </a:tblGrid>
              <a:tr h="245146">
                <a:tc>
                  <a:txBody>
                    <a:bodyPr/>
                    <a:lstStyle/>
                    <a:p>
                      <a:pPr algn="ctr" fontAlgn="ctr"/>
                      <a:endParaRPr 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loading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type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9732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0.491171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23186004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0.497598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060797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0.567770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8146259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0.758736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41371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-0.454537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5174626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-0.635869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38738347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-0.509041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231164789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-0.540182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589706055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0.771742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48442329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0.454611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6955131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0.599527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1794566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-0.762436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140697612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0.530654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37460370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 err="1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dirty="0">
                        <a:effectLst/>
                        <a:highlight>
                          <a:srgbClr val="FFFF00"/>
                        </a:highligh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0.483626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136736681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0.464062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1203955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5A0E3-4738-F536-ACF1-D03AD1CCE994}"/>
              </a:ext>
            </a:extLst>
          </p:cNvPr>
          <p:cNvSpPr/>
          <p:nvPr/>
        </p:nvSpPr>
        <p:spPr>
          <a:xfrm>
            <a:off x="7054767" y="982567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13D1B0-2E97-1B60-91A9-8B61AEFCF667}"/>
              </a:ext>
            </a:extLst>
          </p:cNvPr>
          <p:cNvSpPr/>
          <p:nvPr/>
        </p:nvSpPr>
        <p:spPr>
          <a:xfrm>
            <a:off x="6648056" y="2042603"/>
            <a:ext cx="5212702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임대료 연간소득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낮은 변수로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CD126-8088-E1D6-84CE-ED7F997779E9}"/>
              </a:ext>
            </a:extLst>
          </p:cNvPr>
          <p:cNvSpPr/>
          <p:nvPr/>
        </p:nvSpPr>
        <p:spPr>
          <a:xfrm>
            <a:off x="6648056" y="2813630"/>
            <a:ext cx="5212702" cy="61536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히트맵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그래프에서 상관관계가 높게 나타난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두가지 변수를 제외하고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065CA-D049-15D0-7396-8DEB7B929819}"/>
              </a:ext>
            </a:extLst>
          </p:cNvPr>
          <p:cNvSpPr/>
          <p:nvPr/>
        </p:nvSpPr>
        <p:spPr>
          <a:xfrm>
            <a:off x="6648056" y="3718685"/>
            <a:ext cx="5212702" cy="414424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독립변수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종속변수로 다중회귀분석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C798E4-8E76-79D7-ABBF-7D000A8CD4AB}"/>
              </a:ext>
            </a:extLst>
          </p:cNvPr>
          <p:cNvSpPr/>
          <p:nvPr/>
        </p:nvSpPr>
        <p:spPr>
          <a:xfrm>
            <a:off x="6648056" y="4492866"/>
            <a:ext cx="5212702" cy="53894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분석은 어디까지나 참고용일 뿐 변수를 제외하지 않고 분석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더 높게 나올 경우 제외하지 않는 것으로 가정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1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24F2AB-C669-9B5C-2712-75368546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27196"/>
              </p:ext>
            </p:extLst>
          </p:nvPr>
        </p:nvGraphicFramePr>
        <p:xfrm>
          <a:off x="117476" y="824956"/>
          <a:ext cx="8138060" cy="536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10.541532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1.055601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1.359*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1.089350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-4.953*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1.233003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2.324*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1.020425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3.521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4.089*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1.360886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10.589879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3.468*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1.017146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0.838*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1.066537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-1.2467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1.246664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1.237772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3.202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0.039660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0.990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1.124864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0.980554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0.318*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1.040508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3.775624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1.003372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3.126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12.712822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4.067*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1.074006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(0.020)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^2(0.019)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(14.59) Durbin-Watson(1.689)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C26CB-B429-791E-EB50-5F7422E50F6B}"/>
              </a:ext>
            </a:extLst>
          </p:cNvPr>
          <p:cNvSpPr/>
          <p:nvPr/>
        </p:nvSpPr>
        <p:spPr>
          <a:xfrm>
            <a:off x="8312485" y="1434804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0.019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나옴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(1.9%)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여러가지 이유가 있을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2C207-8BD5-B815-8B47-FF3511E75916}"/>
              </a:ext>
            </a:extLst>
          </p:cNvPr>
          <p:cNvSpPr/>
          <p:nvPr/>
        </p:nvSpPr>
        <p:spPr>
          <a:xfrm>
            <a:off x="8312485" y="2138033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간에 강한 상관관계가 있는 경우 다중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공선성이 발생할 수 있고 이로 인해 모델의 설명력이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 가능성 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다중 공선성이 강한 변수는 이미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heatmap,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확인 및 제외 되었음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839BD9-AE6F-3351-F8D6-C387D69B8571}"/>
              </a:ext>
            </a:extLst>
          </p:cNvPr>
          <p:cNvSpPr/>
          <p:nvPr/>
        </p:nvSpPr>
        <p:spPr>
          <a:xfrm>
            <a:off x="8312485" y="3228315"/>
            <a:ext cx="3778074" cy="1165618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데이터셋에 이상치가 존재하거나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극단값이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있는 경우 모델의 설명력이 저하될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boxplot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상당 수 발견되었으나 당 데이터는 가상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아닌 시민이 직접 설문조사로 나온 실데이터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이기 때문에 추가로 이상치 제거는 힘들다고 판단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5CC04-CC0A-AD27-8CAB-CFEC4D44FE6E}"/>
              </a:ext>
            </a:extLst>
          </p:cNvPr>
          <p:cNvSpPr/>
          <p:nvPr/>
        </p:nvSpPr>
        <p:spPr>
          <a:xfrm>
            <a:off x="8312485" y="4605772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양이 충분하지 않으면 모델이 데이터의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복잡성을 충분히 학습하지 못할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현실성 있는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 생각되나 추가적인 데이터 확보는 불가함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45144-16AC-DBE1-E2B0-128B395B1257}"/>
              </a:ext>
            </a:extLst>
          </p:cNvPr>
          <p:cNvSpPr/>
          <p:nvPr/>
        </p:nvSpPr>
        <p:spPr>
          <a:xfrm>
            <a:off x="8312485" y="5696053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수치의 차이가 그렇게 크기 않아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안하고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타당할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170CF5-14F1-BA09-0065-72CEC53B3251}"/>
              </a:ext>
            </a:extLst>
          </p:cNvPr>
          <p:cNvSpPr/>
          <p:nvPr/>
        </p:nvSpPr>
        <p:spPr>
          <a:xfrm>
            <a:off x="3464559" y="6242957"/>
            <a:ext cx="5262880" cy="414419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진행하지 않고 원본 데이터 셋으로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더 타당하다고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298959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44823"/>
              </p:ext>
            </p:extLst>
          </p:nvPr>
        </p:nvGraphicFramePr>
        <p:xfrm>
          <a:off x="117476" y="821485"/>
          <a:ext cx="8138060" cy="539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10.112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1.087088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0.035718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9.276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1.172288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0.158138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1.744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0.081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1.065587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10.699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1.115731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0.016895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2.758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1.430458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9.703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1.107749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0.953377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23.159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1.218827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0.006873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19.370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2.773176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1.474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0.140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1.340668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0.333856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27.753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1.491903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0.005657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1.569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1.170315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20.164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1.718557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(422.2) Durbin-Watson(1.876)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0.391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설명력을 가진 것으로 확인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 변수인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변동 중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독립 변수들에 의해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설명될 수 있음을 나타냄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37873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F-statistic(F-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통계량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422.2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이며 회귀 모델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전체의 유의성을 검정하는데 사용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수치는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적어도 하나의 독립 변수가 종속 변수에 영향을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미친다는 증거일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322663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Prob(F-statistic)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0.00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전체 모델이 통계적으로 유의미하다는 결론을 내릴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독립변수의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p-value(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유의확률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0.05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이하를 만족하지 않는 변수는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기타이자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공적연금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그러므로 해당 변수는 제외하기로 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9F03EE2-0150-B13A-A7AD-A40FD9C06138}"/>
              </a:ext>
            </a:extLst>
          </p:cNvPr>
          <p:cNvSpPr/>
          <p:nvPr/>
        </p:nvSpPr>
        <p:spPr>
          <a:xfrm>
            <a:off x="6201327" y="2204718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93E375-C8F2-879C-D83A-361BCF483BDC}"/>
              </a:ext>
            </a:extLst>
          </p:cNvPr>
          <p:cNvSpPr/>
          <p:nvPr/>
        </p:nvSpPr>
        <p:spPr>
          <a:xfrm>
            <a:off x="6201327" y="4429761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7CB95D-DF6C-9431-D3A6-D4B898F07ED0}"/>
              </a:ext>
            </a:extLst>
          </p:cNvPr>
          <p:cNvSpPr/>
          <p:nvPr/>
        </p:nvSpPr>
        <p:spPr>
          <a:xfrm>
            <a:off x="6201327" y="5172345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10D012-8BE1-9FA7-0A18-4EC0C94ED137}"/>
              </a:ext>
            </a:extLst>
          </p:cNvPr>
          <p:cNvSpPr/>
          <p:nvPr/>
        </p:nvSpPr>
        <p:spPr>
          <a:xfrm>
            <a:off x="8312485" y="4936228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Durbin-Watson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잔차들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간의 자기상관을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나타내며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가까우면 자기상관이 없다고 판단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여기서는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1.876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만족함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1B3744-AF3C-03F5-28FB-7EFFDFC0423C}"/>
              </a:ext>
            </a:extLst>
          </p:cNvPr>
          <p:cNvSpPr/>
          <p:nvPr/>
        </p:nvSpPr>
        <p:spPr>
          <a:xfrm>
            <a:off x="8312485" y="5661679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VIF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각 독립변수별 다중 공선성은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없는 것으로 확인됨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D7150A6-997A-7EDE-BC04-7ED28DD64042}"/>
              </a:ext>
            </a:extLst>
          </p:cNvPr>
          <p:cNvSpPr/>
          <p:nvPr/>
        </p:nvSpPr>
        <p:spPr>
          <a:xfrm>
            <a:off x="3464559" y="633490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별로 비교하여 가장 설명력이 높은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찾기로 함</a:t>
            </a:r>
          </a:p>
        </p:txBody>
      </p:sp>
    </p:spTree>
    <p:extLst>
      <p:ext uri="{BB962C8B-B14F-4D97-AF65-F5344CB8AC3E}">
        <p14:creationId xmlns:p14="http://schemas.microsoft.com/office/powerpoint/2010/main" val="262928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54BB5B-8003-7D13-F88E-07615142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6513"/>
              </p:ext>
            </p:extLst>
          </p:nvPr>
        </p:nvGraphicFramePr>
        <p:xfrm>
          <a:off x="320676" y="937566"/>
          <a:ext cx="7014844" cy="49755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7623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5967221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</a:tblGrid>
              <a:tr h="35282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경우의 수 분석 및 결과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Case1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 변수 제외하지 않고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^2(0.395),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(468.4),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b="0" dirty="0">
                        <a:solidFill>
                          <a:srgbClr val="00B05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07740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Case2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(496.8),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332131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Case3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(508.9),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64006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Case4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4876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Case5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(547.7),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Durbin-Watson(1.867)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34831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Case6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(552.1),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5810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Case7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이자’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3213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(561.8),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99905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Case8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나온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가지 모두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21810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^2(0.384),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(613.6),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Durbin-Watson(1.868)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1763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5499554-BBBD-3BCB-3F6E-E460FCADE410}"/>
              </a:ext>
            </a:extLst>
          </p:cNvPr>
          <p:cNvSpPr/>
          <p:nvPr/>
        </p:nvSpPr>
        <p:spPr>
          <a:xfrm>
            <a:off x="7733365" y="93756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D53D8-A1A9-8EB5-4EBC-4F15DBD9E667}"/>
              </a:ext>
            </a:extLst>
          </p:cNvPr>
          <p:cNvSpPr/>
          <p:nvPr/>
        </p:nvSpPr>
        <p:spPr>
          <a:xfrm>
            <a:off x="7733365" y="1672038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中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case_number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1,4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가장 높게 나왔음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65B7DA-F9AC-47BC-6C70-B3CE825C5321}"/>
              </a:ext>
            </a:extLst>
          </p:cNvPr>
          <p:cNvSpPr/>
          <p:nvPr/>
        </p:nvSpPr>
        <p:spPr>
          <a:xfrm>
            <a:off x="7733365" y="2542184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가지를 제외하지 않고 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997379-58C9-DAC6-2811-BA9735A1EF0D}"/>
              </a:ext>
            </a:extLst>
          </p:cNvPr>
          <p:cNvSpPr/>
          <p:nvPr/>
        </p:nvSpPr>
        <p:spPr>
          <a:xfrm>
            <a:off x="7733365" y="3360077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중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제외하고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205FD-081E-4BBD-AE79-4664EFD09249}"/>
              </a:ext>
            </a:extLst>
          </p:cNvPr>
          <p:cNvSpPr/>
          <p:nvPr/>
        </p:nvSpPr>
        <p:spPr>
          <a:xfrm>
            <a:off x="7733365" y="4293555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분석한 경우 실제로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유의하지 않은 예측 변인이라고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확인되었음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2D9620-FC06-A545-5608-B93767DF969B}"/>
              </a:ext>
            </a:extLst>
          </p:cNvPr>
          <p:cNvSpPr/>
          <p:nvPr/>
        </p:nvSpPr>
        <p:spPr>
          <a:xfrm>
            <a:off x="7733365" y="5167563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F-statistic(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회귀 모델의 통계적 유의성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 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비해 더 높기 때문에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최종 채택하기로 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CDA50-D001-A41B-90EB-B1E8F0E68704}"/>
              </a:ext>
            </a:extLst>
          </p:cNvPr>
          <p:cNvSpPr/>
          <p:nvPr/>
        </p:nvSpPr>
        <p:spPr>
          <a:xfrm>
            <a:off x="3464559" y="617045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case4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최종 분석 모델로 선정하기로 함</a:t>
            </a:r>
          </a:p>
        </p:txBody>
      </p:sp>
    </p:spTree>
    <p:extLst>
      <p:ext uri="{BB962C8B-B14F-4D97-AF65-F5344CB8AC3E}">
        <p14:creationId xmlns:p14="http://schemas.microsoft.com/office/powerpoint/2010/main" val="10723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26322"/>
              </p:ext>
            </p:extLst>
          </p:nvPr>
        </p:nvGraphicFramePr>
        <p:xfrm>
          <a:off x="117476" y="821485"/>
          <a:ext cx="8138060" cy="465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9.707*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1.10585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0.101953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10.408*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-0.329693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1.48525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0.00500389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11.943*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2.28928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0.11229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10.102*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19.891*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1.70693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0.917461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22.362*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1.20844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-0.0160067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-2.628*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0.0410519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10.627*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1.16416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0.00453159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2.09627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 Durbin-Watson(1.878)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4"/>
            <a:ext cx="3778074" cy="57925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기반으로 한 회귀분석 결과 회귀모형은 </a:t>
            </a:r>
            <a:r>
              <a:rPr lang="ko-KR" altLang="en-US" sz="14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통계적으로 유의미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것으로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251628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Durbin-Watson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근사한 수치를 보여 </a:t>
            </a:r>
            <a:r>
              <a:rPr lang="ko-KR" altLang="en-US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잔차의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독립성이 가정한다고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259111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변수들의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VIF(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공선성은 발생하지 않는다고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 총생활비에 가장 영향을 미치는 변수는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세금환급금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민간보조금으로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636DD6-7337-167F-EFE6-F34FA4C27C6B}"/>
              </a:ext>
            </a:extLst>
          </p:cNvPr>
          <p:cNvSpPr/>
          <p:nvPr/>
        </p:nvSpPr>
        <p:spPr>
          <a:xfrm>
            <a:off x="2910839" y="5886839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 모델을 토대로 상위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요인에 대한 시각화 진행</a:t>
            </a:r>
          </a:p>
        </p:txBody>
      </p:sp>
    </p:spTree>
    <p:extLst>
      <p:ext uri="{BB962C8B-B14F-4D97-AF65-F5344CB8AC3E}">
        <p14:creationId xmlns:p14="http://schemas.microsoft.com/office/powerpoint/2010/main" val="3925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143096" y="225366"/>
            <a:ext cx="2961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회귀계수 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AC0DE5-D402-AE5A-73FF-9DAD51A0F195}"/>
              </a:ext>
            </a:extLst>
          </p:cNvPr>
          <p:cNvGrpSpPr/>
          <p:nvPr/>
        </p:nvGrpSpPr>
        <p:grpSpPr>
          <a:xfrm>
            <a:off x="6479534" y="1011257"/>
            <a:ext cx="3368255" cy="2581125"/>
            <a:chOff x="6479534" y="982567"/>
            <a:chExt cx="3368255" cy="2581125"/>
          </a:xfrm>
        </p:grpSpPr>
        <p:grpSp>
          <p:nvGrpSpPr>
            <p:cNvPr id="27" name="Group 108">
              <a:extLst>
                <a:ext uri="{FF2B5EF4-FFF2-40B4-BE49-F238E27FC236}">
                  <a16:creationId xmlns:a16="http://schemas.microsoft.com/office/drawing/2014/main" id="{ABA5D936-F955-0770-D0D7-9B7F87CDFE2C}"/>
                </a:ext>
              </a:extLst>
            </p:cNvPr>
            <p:cNvGrpSpPr/>
            <p:nvPr/>
          </p:nvGrpSpPr>
          <p:grpSpPr>
            <a:xfrm>
              <a:off x="6479534" y="982567"/>
              <a:ext cx="3368255" cy="2581125"/>
              <a:chOff x="6226628" y="343844"/>
              <a:chExt cx="2980071" cy="2977752"/>
            </a:xfrm>
          </p:grpSpPr>
          <p:sp>
            <p:nvSpPr>
              <p:cNvPr id="28" name="Rectangle: Diagonal Corners Rounded 5">
                <a:extLst>
                  <a:ext uri="{FF2B5EF4-FFF2-40B4-BE49-F238E27FC236}">
                    <a16:creationId xmlns:a16="http://schemas.microsoft.com/office/drawing/2014/main" id="{0F9EA8B0-C757-25C6-853B-6417EB2EF8C6}"/>
                  </a:ext>
                </a:extLst>
              </p:cNvPr>
              <p:cNvSpPr/>
              <p:nvPr/>
            </p:nvSpPr>
            <p:spPr>
              <a:xfrm>
                <a:off x="6239680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76">
                <a:extLst>
                  <a:ext uri="{FF2B5EF4-FFF2-40B4-BE49-F238E27FC236}">
                    <a16:creationId xmlns:a16="http://schemas.microsoft.com/office/drawing/2014/main" id="{C21CFFA8-E744-578F-98BF-EF32F3E2EB36}"/>
                  </a:ext>
                </a:extLst>
              </p:cNvPr>
              <p:cNvSpPr/>
              <p:nvPr/>
            </p:nvSpPr>
            <p:spPr>
              <a:xfrm flipV="1">
                <a:off x="6226628" y="2158343"/>
                <a:ext cx="1141206" cy="1163253"/>
              </a:xfrm>
              <a:custGeom>
                <a:avLst/>
                <a:gdLst>
                  <a:gd name="connsiteX0" fmla="*/ 0 w 1141206"/>
                  <a:gd name="connsiteY0" fmla="*/ 1163253 h 1163253"/>
                  <a:gd name="connsiteX1" fmla="*/ 126784 w 1141206"/>
                  <a:gd name="connsiteY1" fmla="*/ 1143903 h 1163253"/>
                  <a:gd name="connsiteX2" fmla="*/ 1140035 w 1141206"/>
                  <a:gd name="connsiteY2" fmla="*/ 23187 h 1163253"/>
                  <a:gd name="connsiteX3" fmla="*/ 1141206 w 1141206"/>
                  <a:gd name="connsiteY3" fmla="*/ 0 h 1163253"/>
                  <a:gd name="connsiteX4" fmla="*/ 988805 w 1141206"/>
                  <a:gd name="connsiteY4" fmla="*/ 0 h 1163253"/>
                  <a:gd name="connsiteX5" fmla="*/ 988421 w 1141206"/>
                  <a:gd name="connsiteY5" fmla="*/ 7605 h 1163253"/>
                  <a:gd name="connsiteX6" fmla="*/ 96070 w 1141206"/>
                  <a:gd name="connsiteY6" fmla="*/ 994599 h 1163253"/>
                  <a:gd name="connsiteX7" fmla="*/ 0 w 1141206"/>
                  <a:gd name="connsiteY7" fmla="*/ 1009261 h 1163253"/>
                  <a:gd name="connsiteX8" fmla="*/ 0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0" y="1163253"/>
                    </a:moveTo>
                    <a:lnTo>
                      <a:pt x="126784" y="1143903"/>
                    </a:lnTo>
                    <a:cubicBezTo>
                      <a:pt x="667236" y="1033311"/>
                      <a:pt x="1083348" y="581377"/>
                      <a:pt x="1140035" y="23187"/>
                    </a:cubicBezTo>
                    <a:lnTo>
                      <a:pt x="1141206" y="0"/>
                    </a:lnTo>
                    <a:lnTo>
                      <a:pt x="988805" y="0"/>
                    </a:lnTo>
                    <a:lnTo>
                      <a:pt x="988421" y="7605"/>
                    </a:lnTo>
                    <a:cubicBezTo>
                      <a:pt x="938498" y="499192"/>
                      <a:pt x="572036" y="897202"/>
                      <a:pt x="96070" y="994599"/>
                    </a:cubicBezTo>
                    <a:lnTo>
                      <a:pt x="0" y="1009261"/>
                    </a:ln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FF85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74">
                <a:extLst>
                  <a:ext uri="{FF2B5EF4-FFF2-40B4-BE49-F238E27FC236}">
                    <a16:creationId xmlns:a16="http://schemas.microsoft.com/office/drawing/2014/main" id="{8D12C070-D919-1746-DA53-6A7AE7E1A5C9}"/>
                  </a:ext>
                </a:extLst>
              </p:cNvPr>
              <p:cNvSpPr/>
              <p:nvPr/>
            </p:nvSpPr>
            <p:spPr>
              <a:xfrm flipV="1">
                <a:off x="6226629" y="2517655"/>
                <a:ext cx="784263" cy="803940"/>
              </a:xfrm>
              <a:custGeom>
                <a:avLst/>
                <a:gdLst>
                  <a:gd name="connsiteX0" fmla="*/ 0 w 784263"/>
                  <a:gd name="connsiteY0" fmla="*/ 803940 h 803940"/>
                  <a:gd name="connsiteX1" fmla="*/ 55119 w 784263"/>
                  <a:gd name="connsiteY1" fmla="*/ 795527 h 803940"/>
                  <a:gd name="connsiteX2" fmla="*/ 772306 w 784263"/>
                  <a:gd name="connsiteY2" fmla="*/ 78340 h 803940"/>
                  <a:gd name="connsiteX3" fmla="*/ 784263 w 784263"/>
                  <a:gd name="connsiteY3" fmla="*/ 0 h 803940"/>
                  <a:gd name="connsiteX4" fmla="*/ 0 w 784263"/>
                  <a:gd name="connsiteY4" fmla="*/ 0 h 803940"/>
                  <a:gd name="connsiteX5" fmla="*/ 0 w 784263"/>
                  <a:gd name="connsiteY5" fmla="*/ 803940 h 80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0">
                    <a:moveTo>
                      <a:pt x="0" y="803940"/>
                    </a:moveTo>
                    <a:lnTo>
                      <a:pt x="55119" y="795527"/>
                    </a:lnTo>
                    <a:cubicBezTo>
                      <a:pt x="415106" y="721864"/>
                      <a:pt x="698643" y="438327"/>
                      <a:pt x="772306" y="78340"/>
                    </a:cubicBezTo>
                    <a:lnTo>
                      <a:pt x="784263" y="0"/>
                    </a:lnTo>
                    <a:lnTo>
                      <a:pt x="0" y="0"/>
                    </a:lnTo>
                    <a:lnTo>
                      <a:pt x="0" y="803940"/>
                    </a:lnTo>
                    <a:close/>
                  </a:path>
                </a:pathLst>
              </a:custGeom>
              <a:solidFill>
                <a:srgbClr val="FF43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: Shape 44">
                <a:extLst>
                  <a:ext uri="{FF2B5EF4-FFF2-40B4-BE49-F238E27FC236}">
                    <a16:creationId xmlns:a16="http://schemas.microsoft.com/office/drawing/2014/main" id="{BCB75811-D1B1-D973-20D5-F6032D74B144}"/>
                  </a:ext>
                </a:extLst>
              </p:cNvPr>
              <p:cNvSpPr/>
              <p:nvPr/>
            </p:nvSpPr>
            <p:spPr>
              <a:xfrm flipV="1">
                <a:off x="6226628" y="62411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269748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1348740 w 2697480"/>
                  <a:gd name="connsiteY3" fmla="*/ 0 h 2697480"/>
                  <a:gd name="connsiteX4" fmla="*/ 1141206 w 2697480"/>
                  <a:gd name="connsiteY4" fmla="*/ 0 h 2697480"/>
                  <a:gd name="connsiteX5" fmla="*/ 1140035 w 2697480"/>
                  <a:gd name="connsiteY5" fmla="*/ 23187 h 2697480"/>
                  <a:gd name="connsiteX6" fmla="*/ 126784 w 2697480"/>
                  <a:gd name="connsiteY6" fmla="*/ 1143903 h 2697480"/>
                  <a:gd name="connsiteX7" fmla="*/ 0 w 2697480"/>
                  <a:gd name="connsiteY7" fmla="*/ 1163253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2697480" y="2697480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1141206" y="0"/>
                    </a:lnTo>
                    <a:lnTo>
                      <a:pt x="1140035" y="23187"/>
                    </a:lnTo>
                    <a:cubicBezTo>
                      <a:pt x="1083348" y="581377"/>
                      <a:pt x="667236" y="1033311"/>
                      <a:pt x="126784" y="1143903"/>
                    </a:cubicBezTo>
                    <a:lnTo>
                      <a:pt x="0" y="1163253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AD4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7">
                <a:extLst>
                  <a:ext uri="{FF2B5EF4-FFF2-40B4-BE49-F238E27FC236}">
                    <a16:creationId xmlns:a16="http://schemas.microsoft.com/office/drawing/2014/main" id="{81E0841E-5436-3639-3EDA-CA63E453B38B}"/>
                  </a:ext>
                </a:extLst>
              </p:cNvPr>
              <p:cNvSpPr/>
              <p:nvPr/>
            </p:nvSpPr>
            <p:spPr>
              <a:xfrm flipV="1">
                <a:off x="6226629" y="2312335"/>
                <a:ext cx="988805" cy="1009261"/>
              </a:xfrm>
              <a:custGeom>
                <a:avLst/>
                <a:gdLst>
                  <a:gd name="connsiteX0" fmla="*/ 0 w 988805"/>
                  <a:gd name="connsiteY0" fmla="*/ 1009261 h 1009261"/>
                  <a:gd name="connsiteX1" fmla="*/ 96070 w 988805"/>
                  <a:gd name="connsiteY1" fmla="*/ 994599 h 1009261"/>
                  <a:gd name="connsiteX2" fmla="*/ 988421 w 988805"/>
                  <a:gd name="connsiteY2" fmla="*/ 7605 h 1009261"/>
                  <a:gd name="connsiteX3" fmla="*/ 988805 w 988805"/>
                  <a:gd name="connsiteY3" fmla="*/ 0 h 1009261"/>
                  <a:gd name="connsiteX4" fmla="*/ 784263 w 988805"/>
                  <a:gd name="connsiteY4" fmla="*/ 0 h 1009261"/>
                  <a:gd name="connsiteX5" fmla="*/ 772306 w 988805"/>
                  <a:gd name="connsiteY5" fmla="*/ 78340 h 1009261"/>
                  <a:gd name="connsiteX6" fmla="*/ 55119 w 988805"/>
                  <a:gd name="connsiteY6" fmla="*/ 795527 h 1009261"/>
                  <a:gd name="connsiteX7" fmla="*/ 0 w 988805"/>
                  <a:gd name="connsiteY7" fmla="*/ 803940 h 1009261"/>
                  <a:gd name="connsiteX8" fmla="*/ 0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0" y="1009261"/>
                    </a:moveTo>
                    <a:lnTo>
                      <a:pt x="96070" y="994599"/>
                    </a:lnTo>
                    <a:cubicBezTo>
                      <a:pt x="572036" y="897202"/>
                      <a:pt x="938498" y="499192"/>
                      <a:pt x="988421" y="7605"/>
                    </a:cubicBezTo>
                    <a:lnTo>
                      <a:pt x="988805" y="0"/>
                    </a:lnTo>
                    <a:lnTo>
                      <a:pt x="784263" y="0"/>
                    </a:lnTo>
                    <a:lnTo>
                      <a:pt x="772306" y="78340"/>
                    </a:lnTo>
                    <a:cubicBezTo>
                      <a:pt x="698643" y="438327"/>
                      <a:pt x="415106" y="721864"/>
                      <a:pt x="55119" y="795527"/>
                    </a:cubicBezTo>
                    <a:lnTo>
                      <a:pt x="0" y="803940"/>
                    </a:ln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FF5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DE89C9-C69A-65BB-C43A-60991EBD1936}"/>
                  </a:ext>
                </a:extLst>
              </p:cNvPr>
              <p:cNvSpPr txBox="1"/>
              <p:nvPr/>
            </p:nvSpPr>
            <p:spPr>
              <a:xfrm>
                <a:off x="8183881" y="688857"/>
                <a:ext cx="740228" cy="46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Arial Black" panose="020B0A04020102020204" pitchFamily="34" charset="0"/>
                  </a:rPr>
                  <a:t>02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64F36D-743A-B79D-B8AB-0AB32C0C7CC5}"/>
                  </a:ext>
                </a:extLst>
              </p:cNvPr>
              <p:cNvSpPr txBox="1"/>
              <p:nvPr/>
            </p:nvSpPr>
            <p:spPr>
              <a:xfrm>
                <a:off x="6844549" y="1078945"/>
                <a:ext cx="2035661" cy="159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재난지원금은 코로나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19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시기 생계안정과 소비촉진을 위해 지급된 지원금으로 지급액이 많은 가구일수록 총생활비가 증가한 것으로 볼 수 있음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수급자들의 혜택에 따른 소비량의 상승으로 예측 할 수 있음</a:t>
                </a:r>
                <a:endParaRPr 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7EFC39-B220-14D2-2369-DCC3172D5969}"/>
                </a:ext>
              </a:extLst>
            </p:cNvPr>
            <p:cNvSpPr txBox="1"/>
            <p:nvPr/>
          </p:nvSpPr>
          <p:spPr>
            <a:xfrm>
              <a:off x="7184664" y="1360929"/>
              <a:ext cx="1996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:0.4083)</a:t>
              </a:r>
              <a:endPara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4" name="그래픽 63" descr="수요와 공급 단색으로 채워진">
              <a:extLst>
                <a:ext uri="{FF2B5EF4-FFF2-40B4-BE49-F238E27FC236}">
                  <a16:creationId xmlns:a16="http://schemas.microsoft.com/office/drawing/2014/main" id="{0E07D618-10F9-740F-4B82-84EDDFD2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8627" y="3123176"/>
              <a:ext cx="394779" cy="394779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E4AD4C-BC0F-56AD-25A1-33EBC0042D8F}"/>
              </a:ext>
            </a:extLst>
          </p:cNvPr>
          <p:cNvGrpSpPr/>
          <p:nvPr/>
        </p:nvGrpSpPr>
        <p:grpSpPr>
          <a:xfrm>
            <a:off x="2344211" y="1014840"/>
            <a:ext cx="3326660" cy="2581123"/>
            <a:chOff x="2344211" y="986150"/>
            <a:chExt cx="3326660" cy="2581123"/>
          </a:xfrm>
        </p:grpSpPr>
        <p:grpSp>
          <p:nvGrpSpPr>
            <p:cNvPr id="3" name="Group 107">
              <a:extLst>
                <a:ext uri="{FF2B5EF4-FFF2-40B4-BE49-F238E27FC236}">
                  <a16:creationId xmlns:a16="http://schemas.microsoft.com/office/drawing/2014/main" id="{5372D786-20E8-602C-D8E1-93F6A7F3599C}"/>
                </a:ext>
              </a:extLst>
            </p:cNvPr>
            <p:cNvGrpSpPr/>
            <p:nvPr/>
          </p:nvGrpSpPr>
          <p:grpSpPr>
            <a:xfrm>
              <a:off x="2344211" y="986150"/>
              <a:ext cx="3326660" cy="2581123"/>
              <a:chOff x="2985301" y="343844"/>
              <a:chExt cx="2980073" cy="2977752"/>
            </a:xfrm>
          </p:grpSpPr>
          <p:sp>
            <p:nvSpPr>
              <p:cNvPr id="6" name="Rectangle: Diagonal Corners Rounded 6">
                <a:extLst>
                  <a:ext uri="{FF2B5EF4-FFF2-40B4-BE49-F238E27FC236}">
                    <a16:creationId xmlns:a16="http://schemas.microsoft.com/office/drawing/2014/main" id="{1D8FE83D-A28E-D4C6-161D-6243FB0B5A81}"/>
                  </a:ext>
                </a:extLst>
              </p:cNvPr>
              <p:cNvSpPr/>
              <p:nvPr/>
            </p:nvSpPr>
            <p:spPr>
              <a:xfrm flipV="1">
                <a:off x="2985301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40000"/>
                  <a:lumOff val="6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B3397C90-114B-DB6E-55EB-2747FD9D7349}"/>
                  </a:ext>
                </a:extLst>
              </p:cNvPr>
              <p:cNvSpPr/>
              <p:nvPr/>
            </p:nvSpPr>
            <p:spPr>
              <a:xfrm flipV="1">
                <a:off x="4824167" y="2158343"/>
                <a:ext cx="1141207" cy="1163253"/>
              </a:xfrm>
              <a:custGeom>
                <a:avLst/>
                <a:gdLst>
                  <a:gd name="connsiteX0" fmla="*/ 1141207 w 1141207"/>
                  <a:gd name="connsiteY0" fmla="*/ 1163253 h 1163253"/>
                  <a:gd name="connsiteX1" fmla="*/ 1141207 w 1141207"/>
                  <a:gd name="connsiteY1" fmla="*/ 1009261 h 1163253"/>
                  <a:gd name="connsiteX2" fmla="*/ 1045136 w 1141207"/>
                  <a:gd name="connsiteY2" fmla="*/ 994599 h 1163253"/>
                  <a:gd name="connsiteX3" fmla="*/ 152785 w 1141207"/>
                  <a:gd name="connsiteY3" fmla="*/ 7605 h 1163253"/>
                  <a:gd name="connsiteX4" fmla="*/ 152401 w 1141207"/>
                  <a:gd name="connsiteY4" fmla="*/ 0 h 1163253"/>
                  <a:gd name="connsiteX5" fmla="*/ 0 w 1141207"/>
                  <a:gd name="connsiteY5" fmla="*/ 0 h 1163253"/>
                  <a:gd name="connsiteX6" fmla="*/ 1171 w 1141207"/>
                  <a:gd name="connsiteY6" fmla="*/ 23187 h 1163253"/>
                  <a:gd name="connsiteX7" fmla="*/ 1014422 w 1141207"/>
                  <a:gd name="connsiteY7" fmla="*/ 1143903 h 1163253"/>
                  <a:gd name="connsiteX8" fmla="*/ 1141207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1141207" y="1163253"/>
                    </a:moveTo>
                    <a:lnTo>
                      <a:pt x="1141207" y="1009261"/>
                    </a:lnTo>
                    <a:lnTo>
                      <a:pt x="1045136" y="994599"/>
                    </a:lnTo>
                    <a:cubicBezTo>
                      <a:pt x="569171" y="897202"/>
                      <a:pt x="202708" y="499192"/>
                      <a:pt x="152785" y="7605"/>
                    </a:cubicBezTo>
                    <a:lnTo>
                      <a:pt x="152401" y="0"/>
                    </a:lnTo>
                    <a:lnTo>
                      <a:pt x="0" y="0"/>
                    </a:lnTo>
                    <a:lnTo>
                      <a:pt x="1171" y="23187"/>
                    </a:lnTo>
                    <a:cubicBezTo>
                      <a:pt x="57859" y="581377"/>
                      <a:pt x="473971" y="1033311"/>
                      <a:pt x="1014422" y="1143903"/>
                    </a:cubicBezTo>
                    <a:lnTo>
                      <a:pt x="1141207" y="1163253"/>
                    </a:lnTo>
                    <a:close/>
                  </a:path>
                </a:pathLst>
              </a:custGeom>
              <a:solidFill>
                <a:srgbClr val="F5D2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73">
                <a:extLst>
                  <a:ext uri="{FF2B5EF4-FFF2-40B4-BE49-F238E27FC236}">
                    <a16:creationId xmlns:a16="http://schemas.microsoft.com/office/drawing/2014/main" id="{79E7D1D5-7708-6406-DE71-979A8CB95C66}"/>
                  </a:ext>
                </a:extLst>
              </p:cNvPr>
              <p:cNvSpPr/>
              <p:nvPr/>
            </p:nvSpPr>
            <p:spPr>
              <a:xfrm flipV="1">
                <a:off x="5181113" y="2517657"/>
                <a:ext cx="784261" cy="803939"/>
              </a:xfrm>
              <a:custGeom>
                <a:avLst/>
                <a:gdLst>
                  <a:gd name="connsiteX0" fmla="*/ 784261 w 784261"/>
                  <a:gd name="connsiteY0" fmla="*/ 803939 h 803939"/>
                  <a:gd name="connsiteX1" fmla="*/ 784261 w 784261"/>
                  <a:gd name="connsiteY1" fmla="*/ 0 h 803939"/>
                  <a:gd name="connsiteX2" fmla="*/ 0 w 784261"/>
                  <a:gd name="connsiteY2" fmla="*/ 0 h 803939"/>
                  <a:gd name="connsiteX3" fmla="*/ 11956 w 784261"/>
                  <a:gd name="connsiteY3" fmla="*/ 78340 h 803939"/>
                  <a:gd name="connsiteX4" fmla="*/ 729143 w 784261"/>
                  <a:gd name="connsiteY4" fmla="*/ 795527 h 803939"/>
                  <a:gd name="connsiteX5" fmla="*/ 784261 w 784261"/>
                  <a:gd name="connsiteY5" fmla="*/ 803939 h 80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1" h="803939">
                    <a:moveTo>
                      <a:pt x="784261" y="803939"/>
                    </a:moveTo>
                    <a:lnTo>
                      <a:pt x="784261" y="0"/>
                    </a:lnTo>
                    <a:lnTo>
                      <a:pt x="0" y="0"/>
                    </a:lnTo>
                    <a:lnTo>
                      <a:pt x="11956" y="78340"/>
                    </a:lnTo>
                    <a:cubicBezTo>
                      <a:pt x="85620" y="438327"/>
                      <a:pt x="369156" y="721864"/>
                      <a:pt x="729143" y="795527"/>
                    </a:cubicBezTo>
                    <a:lnTo>
                      <a:pt x="784261" y="803939"/>
                    </a:lnTo>
                    <a:close/>
                  </a:path>
                </a:pathLst>
              </a:custGeom>
              <a:solidFill>
                <a:srgbClr val="F0B7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46">
                <a:extLst>
                  <a:ext uri="{FF2B5EF4-FFF2-40B4-BE49-F238E27FC236}">
                    <a16:creationId xmlns:a16="http://schemas.microsoft.com/office/drawing/2014/main" id="{DEBDAB9E-8E8D-889D-6900-343B28E64717}"/>
                  </a:ext>
                </a:extLst>
              </p:cNvPr>
              <p:cNvSpPr/>
              <p:nvPr/>
            </p:nvSpPr>
            <p:spPr>
              <a:xfrm flipV="1">
                <a:off x="3267893" y="624115"/>
                <a:ext cx="2697480" cy="2697480"/>
              </a:xfrm>
              <a:custGeom>
                <a:avLst/>
                <a:gdLst>
                  <a:gd name="connsiteX0" fmla="*/ 0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1163253 h 2697480"/>
                  <a:gd name="connsiteX4" fmla="*/ 2570695 w 2697480"/>
                  <a:gd name="connsiteY4" fmla="*/ 1143903 h 2697480"/>
                  <a:gd name="connsiteX5" fmla="*/ 1557444 w 2697480"/>
                  <a:gd name="connsiteY5" fmla="*/ 23187 h 2697480"/>
                  <a:gd name="connsiteX6" fmla="*/ 1556273 w 2697480"/>
                  <a:gd name="connsiteY6" fmla="*/ 0 h 2697480"/>
                  <a:gd name="connsiteX7" fmla="*/ 1348740 w 2697480"/>
                  <a:gd name="connsiteY7" fmla="*/ 0 h 2697480"/>
                  <a:gd name="connsiteX8" fmla="*/ 0 w 2697480"/>
                  <a:gd name="connsiteY8" fmla="*/ 1348740 h 2697480"/>
                  <a:gd name="connsiteX9" fmla="*/ 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0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1163253"/>
                    </a:lnTo>
                    <a:lnTo>
                      <a:pt x="2570695" y="1143903"/>
                    </a:lnTo>
                    <a:cubicBezTo>
                      <a:pt x="2030244" y="1033311"/>
                      <a:pt x="1614132" y="581377"/>
                      <a:pt x="1557444" y="23187"/>
                    </a:cubicBezTo>
                    <a:lnTo>
                      <a:pt x="1556273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269748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38">
                <a:extLst>
                  <a:ext uri="{FF2B5EF4-FFF2-40B4-BE49-F238E27FC236}">
                    <a16:creationId xmlns:a16="http://schemas.microsoft.com/office/drawing/2014/main" id="{13CF0D87-7E46-D194-B958-5CC73F524E79}"/>
                  </a:ext>
                </a:extLst>
              </p:cNvPr>
              <p:cNvSpPr/>
              <p:nvPr/>
            </p:nvSpPr>
            <p:spPr>
              <a:xfrm flipV="1">
                <a:off x="4976567" y="2312335"/>
                <a:ext cx="988806" cy="1009261"/>
              </a:xfrm>
              <a:custGeom>
                <a:avLst/>
                <a:gdLst>
                  <a:gd name="connsiteX0" fmla="*/ 988806 w 988806"/>
                  <a:gd name="connsiteY0" fmla="*/ 1009261 h 1009261"/>
                  <a:gd name="connsiteX1" fmla="*/ 988806 w 988806"/>
                  <a:gd name="connsiteY1" fmla="*/ 803939 h 1009261"/>
                  <a:gd name="connsiteX2" fmla="*/ 933688 w 988806"/>
                  <a:gd name="connsiteY2" fmla="*/ 795527 h 1009261"/>
                  <a:gd name="connsiteX3" fmla="*/ 216501 w 988806"/>
                  <a:gd name="connsiteY3" fmla="*/ 78340 h 1009261"/>
                  <a:gd name="connsiteX4" fmla="*/ 204545 w 988806"/>
                  <a:gd name="connsiteY4" fmla="*/ 0 h 1009261"/>
                  <a:gd name="connsiteX5" fmla="*/ 0 w 988806"/>
                  <a:gd name="connsiteY5" fmla="*/ 0 h 1009261"/>
                  <a:gd name="connsiteX6" fmla="*/ 384 w 988806"/>
                  <a:gd name="connsiteY6" fmla="*/ 7605 h 1009261"/>
                  <a:gd name="connsiteX7" fmla="*/ 892735 w 988806"/>
                  <a:gd name="connsiteY7" fmla="*/ 994599 h 1009261"/>
                  <a:gd name="connsiteX8" fmla="*/ 988806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988806" y="1009261"/>
                    </a:moveTo>
                    <a:lnTo>
                      <a:pt x="988806" y="803939"/>
                    </a:lnTo>
                    <a:lnTo>
                      <a:pt x="933688" y="795527"/>
                    </a:lnTo>
                    <a:cubicBezTo>
                      <a:pt x="573701" y="721864"/>
                      <a:pt x="290165" y="438327"/>
                      <a:pt x="216501" y="78340"/>
                    </a:cubicBezTo>
                    <a:lnTo>
                      <a:pt x="204545" y="0"/>
                    </a:lnTo>
                    <a:lnTo>
                      <a:pt x="0" y="0"/>
                    </a:lnTo>
                    <a:lnTo>
                      <a:pt x="384" y="7605"/>
                    </a:lnTo>
                    <a:cubicBezTo>
                      <a:pt x="50307" y="499192"/>
                      <a:pt x="416770" y="897202"/>
                      <a:pt x="892735" y="994599"/>
                    </a:cubicBezTo>
                    <a:lnTo>
                      <a:pt x="988806" y="1009261"/>
                    </a:lnTo>
                    <a:close/>
                  </a:path>
                </a:pathLst>
              </a:custGeom>
              <a:solidFill>
                <a:srgbClr val="F3C8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C56BA-C4B8-3025-76C2-0A0568AABBC5}"/>
                  </a:ext>
                </a:extLst>
              </p:cNvPr>
              <p:cNvSpPr txBox="1"/>
              <p:nvPr/>
            </p:nvSpPr>
            <p:spPr>
              <a:xfrm>
                <a:off x="3267892" y="688858"/>
                <a:ext cx="740228" cy="461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 Black" panose="020B0A04020102020204" pitchFamily="34" charset="0"/>
                  </a:rPr>
                  <a:t>01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C14C0B-C81E-60F0-E432-2938003190B7}"/>
                  </a:ext>
                </a:extLst>
              </p:cNvPr>
              <p:cNvSpPr txBox="1"/>
              <p:nvPr/>
            </p:nvSpPr>
            <p:spPr>
              <a:xfrm>
                <a:off x="3469041" y="1194704"/>
                <a:ext cx="1857323" cy="1171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세금환급액이 많다는 건 일반적으로 소비가 많아 그만큼 세액공제 혜택을 많이 받는다는 것을 뜻하기 때문에 합리적인 </a:t>
                </a:r>
                <a:endPara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dirty="0"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결과라고 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추측</a:t>
                </a:r>
                <a:endPara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1632AE-D3AE-43BD-FE15-5EAEE41FA759}"/>
                </a:ext>
              </a:extLst>
            </p:cNvPr>
            <p:cNvSpPr txBox="1"/>
            <p:nvPr/>
          </p:nvSpPr>
          <p:spPr>
            <a:xfrm>
              <a:off x="3043778" y="1360929"/>
              <a:ext cx="1996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세금환급금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:0.9171)</a:t>
              </a:r>
              <a:endPara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2" name="그래픽 61" descr="원형 차트가 있는 프레젠테이션 단색으로 채워진">
              <a:extLst>
                <a:ext uri="{FF2B5EF4-FFF2-40B4-BE49-F238E27FC236}">
                  <a16:creationId xmlns:a16="http://schemas.microsoft.com/office/drawing/2014/main" id="{0CF59C08-6869-2DEA-E160-B736CA28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8624" y="3152346"/>
              <a:ext cx="382835" cy="38283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DACCB94-4846-EE01-C8D3-1903268806F4}"/>
              </a:ext>
            </a:extLst>
          </p:cNvPr>
          <p:cNvGrpSpPr/>
          <p:nvPr/>
        </p:nvGrpSpPr>
        <p:grpSpPr>
          <a:xfrm>
            <a:off x="6489464" y="3781873"/>
            <a:ext cx="3353502" cy="2569818"/>
            <a:chOff x="6489464" y="3753183"/>
            <a:chExt cx="3353502" cy="2569818"/>
          </a:xfrm>
        </p:grpSpPr>
        <p:grpSp>
          <p:nvGrpSpPr>
            <p:cNvPr id="50" name="Group 109">
              <a:extLst>
                <a:ext uri="{FF2B5EF4-FFF2-40B4-BE49-F238E27FC236}">
                  <a16:creationId xmlns:a16="http://schemas.microsoft.com/office/drawing/2014/main" id="{48F71F80-D2D3-C49C-D0D3-53A33152C59C}"/>
                </a:ext>
              </a:extLst>
            </p:cNvPr>
            <p:cNvGrpSpPr/>
            <p:nvPr/>
          </p:nvGrpSpPr>
          <p:grpSpPr>
            <a:xfrm>
              <a:off x="6489464" y="3753183"/>
              <a:ext cx="3353502" cy="2569818"/>
              <a:chOff x="6226628" y="3536405"/>
              <a:chExt cx="2980071" cy="2977751"/>
            </a:xfrm>
          </p:grpSpPr>
          <p:sp>
            <p:nvSpPr>
              <p:cNvPr id="51" name="Rectangle: Diagonal Corners Rounded 7">
                <a:extLst>
                  <a:ext uri="{FF2B5EF4-FFF2-40B4-BE49-F238E27FC236}">
                    <a16:creationId xmlns:a16="http://schemas.microsoft.com/office/drawing/2014/main" id="{096FE1F4-781B-8277-8C6B-A8490A1D5207}"/>
                  </a:ext>
                </a:extLst>
              </p:cNvPr>
              <p:cNvSpPr/>
              <p:nvPr/>
            </p:nvSpPr>
            <p:spPr>
              <a:xfrm flipH="1">
                <a:off x="6239680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68">
                <a:extLst>
                  <a:ext uri="{FF2B5EF4-FFF2-40B4-BE49-F238E27FC236}">
                    <a16:creationId xmlns:a16="http://schemas.microsoft.com/office/drawing/2014/main" id="{085FB4E5-4A98-CA44-A431-B0C492E40E9D}"/>
                  </a:ext>
                </a:extLst>
              </p:cNvPr>
              <p:cNvSpPr/>
              <p:nvPr/>
            </p:nvSpPr>
            <p:spPr>
              <a:xfrm flipV="1">
                <a:off x="6226629" y="3536405"/>
                <a:ext cx="784263" cy="803942"/>
              </a:xfrm>
              <a:custGeom>
                <a:avLst/>
                <a:gdLst>
                  <a:gd name="connsiteX0" fmla="*/ 0 w 784263"/>
                  <a:gd name="connsiteY0" fmla="*/ 803942 h 803942"/>
                  <a:gd name="connsiteX1" fmla="*/ 784263 w 784263"/>
                  <a:gd name="connsiteY1" fmla="*/ 803942 h 803942"/>
                  <a:gd name="connsiteX2" fmla="*/ 772306 w 784263"/>
                  <a:gd name="connsiteY2" fmla="*/ 725600 h 803942"/>
                  <a:gd name="connsiteX3" fmla="*/ 55119 w 784263"/>
                  <a:gd name="connsiteY3" fmla="*/ 8413 h 803942"/>
                  <a:gd name="connsiteX4" fmla="*/ 0 w 784263"/>
                  <a:gd name="connsiteY4" fmla="*/ 0 h 803942"/>
                  <a:gd name="connsiteX5" fmla="*/ 0 w 784263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2">
                    <a:moveTo>
                      <a:pt x="0" y="803942"/>
                    </a:moveTo>
                    <a:lnTo>
                      <a:pt x="784263" y="803942"/>
                    </a:lnTo>
                    <a:lnTo>
                      <a:pt x="772306" y="725600"/>
                    </a:lnTo>
                    <a:cubicBezTo>
                      <a:pt x="698643" y="365613"/>
                      <a:pt x="415106" y="82076"/>
                      <a:pt x="55119" y="8413"/>
                    </a:cubicBezTo>
                    <a:lnTo>
                      <a:pt x="0" y="0"/>
                    </a:ln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00A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: Shape 50">
                <a:extLst>
                  <a:ext uri="{FF2B5EF4-FFF2-40B4-BE49-F238E27FC236}">
                    <a16:creationId xmlns:a16="http://schemas.microsoft.com/office/drawing/2014/main" id="{B588D28A-4D44-777A-3BD6-B1B111EC89CE}"/>
                  </a:ext>
                </a:extLst>
              </p:cNvPr>
              <p:cNvSpPr/>
              <p:nvPr/>
            </p:nvSpPr>
            <p:spPr>
              <a:xfrm flipV="1">
                <a:off x="6226628" y="3536406"/>
                <a:ext cx="1141206" cy="1163253"/>
              </a:xfrm>
              <a:custGeom>
                <a:avLst/>
                <a:gdLst>
                  <a:gd name="connsiteX0" fmla="*/ 988805 w 1141206"/>
                  <a:gd name="connsiteY0" fmla="*/ 1163253 h 1163253"/>
                  <a:gd name="connsiteX1" fmla="*/ 1141206 w 1141206"/>
                  <a:gd name="connsiteY1" fmla="*/ 1163253 h 1163253"/>
                  <a:gd name="connsiteX2" fmla="*/ 1140035 w 1141206"/>
                  <a:gd name="connsiteY2" fmla="*/ 1140066 h 1163253"/>
                  <a:gd name="connsiteX3" fmla="*/ 126784 w 1141206"/>
                  <a:gd name="connsiteY3" fmla="*/ 19350 h 1163253"/>
                  <a:gd name="connsiteX4" fmla="*/ 0 w 1141206"/>
                  <a:gd name="connsiteY4" fmla="*/ 0 h 1163253"/>
                  <a:gd name="connsiteX5" fmla="*/ 0 w 1141206"/>
                  <a:gd name="connsiteY5" fmla="*/ 153992 h 1163253"/>
                  <a:gd name="connsiteX6" fmla="*/ 96070 w 1141206"/>
                  <a:gd name="connsiteY6" fmla="*/ 168654 h 1163253"/>
                  <a:gd name="connsiteX7" fmla="*/ 988421 w 1141206"/>
                  <a:gd name="connsiteY7" fmla="*/ 1155648 h 1163253"/>
                  <a:gd name="connsiteX8" fmla="*/ 988805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988805" y="1163253"/>
                    </a:moveTo>
                    <a:lnTo>
                      <a:pt x="1141206" y="1163253"/>
                    </a:lnTo>
                    <a:lnTo>
                      <a:pt x="1140035" y="1140066"/>
                    </a:lnTo>
                    <a:cubicBezTo>
                      <a:pt x="1083348" y="581876"/>
                      <a:pt x="667236" y="129942"/>
                      <a:pt x="126784" y="19350"/>
                    </a:cubicBezTo>
                    <a:lnTo>
                      <a:pt x="0" y="0"/>
                    </a:lnTo>
                    <a:lnTo>
                      <a:pt x="0" y="153992"/>
                    </a:lnTo>
                    <a:lnTo>
                      <a:pt x="96070" y="168654"/>
                    </a:lnTo>
                    <a:cubicBezTo>
                      <a:pt x="572036" y="266051"/>
                      <a:pt x="938498" y="664061"/>
                      <a:pt x="988421" y="1155648"/>
                    </a:cubicBezTo>
                    <a:lnTo>
                      <a:pt x="988805" y="1163253"/>
                    </a:lnTo>
                    <a:close/>
                  </a:path>
                </a:pathLst>
              </a:custGeom>
              <a:solidFill>
                <a:srgbClr val="09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19">
                <a:extLst>
                  <a:ext uri="{FF2B5EF4-FFF2-40B4-BE49-F238E27FC236}">
                    <a16:creationId xmlns:a16="http://schemas.microsoft.com/office/drawing/2014/main" id="{1AAA9F21-C681-A17D-E079-7BFF955E5944}"/>
                  </a:ext>
                </a:extLst>
              </p:cNvPr>
              <p:cNvSpPr/>
              <p:nvPr/>
            </p:nvSpPr>
            <p:spPr>
              <a:xfrm flipV="1">
                <a:off x="6226629" y="3536406"/>
                <a:ext cx="988805" cy="1009261"/>
              </a:xfrm>
              <a:custGeom>
                <a:avLst/>
                <a:gdLst>
                  <a:gd name="connsiteX0" fmla="*/ 784263 w 988805"/>
                  <a:gd name="connsiteY0" fmla="*/ 1009261 h 1009261"/>
                  <a:gd name="connsiteX1" fmla="*/ 988805 w 988805"/>
                  <a:gd name="connsiteY1" fmla="*/ 1009261 h 1009261"/>
                  <a:gd name="connsiteX2" fmla="*/ 988421 w 988805"/>
                  <a:gd name="connsiteY2" fmla="*/ 1001656 h 1009261"/>
                  <a:gd name="connsiteX3" fmla="*/ 96070 w 988805"/>
                  <a:gd name="connsiteY3" fmla="*/ 14662 h 1009261"/>
                  <a:gd name="connsiteX4" fmla="*/ 0 w 988805"/>
                  <a:gd name="connsiteY4" fmla="*/ 0 h 1009261"/>
                  <a:gd name="connsiteX5" fmla="*/ 0 w 988805"/>
                  <a:gd name="connsiteY5" fmla="*/ 205319 h 1009261"/>
                  <a:gd name="connsiteX6" fmla="*/ 55119 w 988805"/>
                  <a:gd name="connsiteY6" fmla="*/ 213732 h 1009261"/>
                  <a:gd name="connsiteX7" fmla="*/ 772306 w 988805"/>
                  <a:gd name="connsiteY7" fmla="*/ 930919 h 1009261"/>
                  <a:gd name="connsiteX8" fmla="*/ 784263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784263" y="1009261"/>
                    </a:moveTo>
                    <a:lnTo>
                      <a:pt x="988805" y="1009261"/>
                    </a:lnTo>
                    <a:lnTo>
                      <a:pt x="988421" y="1001656"/>
                    </a:lnTo>
                    <a:cubicBezTo>
                      <a:pt x="938498" y="510069"/>
                      <a:pt x="572036" y="112059"/>
                      <a:pt x="96070" y="14662"/>
                    </a:cubicBezTo>
                    <a:lnTo>
                      <a:pt x="0" y="0"/>
                    </a:lnTo>
                    <a:lnTo>
                      <a:pt x="0" y="205319"/>
                    </a:lnTo>
                    <a:lnTo>
                      <a:pt x="55119" y="213732"/>
                    </a:lnTo>
                    <a:cubicBezTo>
                      <a:pt x="415106" y="287395"/>
                      <a:pt x="698643" y="570932"/>
                      <a:pt x="772306" y="930919"/>
                    </a:cubicBezTo>
                    <a:lnTo>
                      <a:pt x="784263" y="1009261"/>
                    </a:lnTo>
                    <a:close/>
                  </a:path>
                </a:pathLst>
              </a:custGeom>
              <a:solidFill>
                <a:srgbClr val="00D6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1C8FE3A1-7E4D-A4B3-157D-99536BC8E04D}"/>
                  </a:ext>
                </a:extLst>
              </p:cNvPr>
              <p:cNvSpPr/>
              <p:nvPr/>
            </p:nvSpPr>
            <p:spPr>
              <a:xfrm flipV="1">
                <a:off x="6226628" y="3536405"/>
                <a:ext cx="2697480" cy="2697480"/>
              </a:xfrm>
              <a:custGeom>
                <a:avLst/>
                <a:gdLst>
                  <a:gd name="connsiteX0" fmla="*/ 1141206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0 h 2697480"/>
                  <a:gd name="connsiteX4" fmla="*/ 1348740 w 2697480"/>
                  <a:gd name="connsiteY4" fmla="*/ 0 h 2697480"/>
                  <a:gd name="connsiteX5" fmla="*/ 0 w 2697480"/>
                  <a:gd name="connsiteY5" fmla="*/ 1348740 h 2697480"/>
                  <a:gd name="connsiteX6" fmla="*/ 0 w 2697480"/>
                  <a:gd name="connsiteY6" fmla="*/ 1534227 h 2697480"/>
                  <a:gd name="connsiteX7" fmla="*/ 126784 w 2697480"/>
                  <a:gd name="connsiteY7" fmla="*/ 1553577 h 2697480"/>
                  <a:gd name="connsiteX8" fmla="*/ 1140035 w 2697480"/>
                  <a:gd name="connsiteY8" fmla="*/ 2674293 h 2697480"/>
                  <a:gd name="connsiteX9" fmla="*/ 1141206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141206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1534227"/>
                    </a:lnTo>
                    <a:lnTo>
                      <a:pt x="126784" y="1553577"/>
                    </a:lnTo>
                    <a:cubicBezTo>
                      <a:pt x="667236" y="1664169"/>
                      <a:pt x="1083348" y="2116103"/>
                      <a:pt x="1140035" y="2674293"/>
                    </a:cubicBezTo>
                    <a:lnTo>
                      <a:pt x="1141206" y="2697480"/>
                    </a:lnTo>
                    <a:close/>
                  </a:path>
                </a:pathLst>
              </a:custGeom>
              <a:solidFill>
                <a:srgbClr val="FAD4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D00A88-E796-6FAC-453E-BE785A9DB7D6}"/>
                  </a:ext>
                </a:extLst>
              </p:cNvPr>
              <p:cNvSpPr txBox="1"/>
              <p:nvPr/>
            </p:nvSpPr>
            <p:spPr>
              <a:xfrm>
                <a:off x="8416280" y="5715554"/>
                <a:ext cx="507615" cy="46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Arial Black" panose="020B0A04020102020204" pitchFamily="34" charset="0"/>
                  </a:rPr>
                  <a:t>03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FC8803-9C96-5041-AD35-09F105AD9116}"/>
                  </a:ext>
                </a:extLst>
              </p:cNvPr>
              <p:cNvSpPr txBox="1"/>
              <p:nvPr/>
            </p:nvSpPr>
            <p:spPr>
              <a:xfrm>
                <a:off x="6932090" y="4031328"/>
                <a:ext cx="1857322" cy="181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기초연금은 총 생활비와 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반비례하는 것으로 보임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65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 이상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일정소득 이하 가구에 지급하는 기초연금의 특성상 기초연금을 받는 가구일수록 소득이 적을 것이며 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그렇기 때문에 생활비 또한 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낮은 것으로 예측 가능</a:t>
                </a:r>
                <a:endParaRPr 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66" name="그래픽 65" descr="Gantt 차트 단색으로 채워진">
              <a:extLst>
                <a:ext uri="{FF2B5EF4-FFF2-40B4-BE49-F238E27FC236}">
                  <a16:creationId xmlns:a16="http://schemas.microsoft.com/office/drawing/2014/main" id="{4CE4FA30-0382-936D-F28E-2C971276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28152" y="3755885"/>
              <a:ext cx="394779" cy="39477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9523-7CE6-A318-869A-AA59FC9F5744}"/>
                </a:ext>
              </a:extLst>
            </p:cNvPr>
            <p:cNvSpPr txBox="1"/>
            <p:nvPr/>
          </p:nvSpPr>
          <p:spPr>
            <a:xfrm>
              <a:off x="7234803" y="5715913"/>
              <a:ext cx="19143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:-0.3296)</a:t>
              </a:r>
              <a:endPara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3292709-CC1A-8CC4-47B9-1E40A1B4D373}"/>
              </a:ext>
            </a:extLst>
          </p:cNvPr>
          <p:cNvGrpSpPr/>
          <p:nvPr/>
        </p:nvGrpSpPr>
        <p:grpSpPr>
          <a:xfrm>
            <a:off x="2344211" y="3790038"/>
            <a:ext cx="3373143" cy="2571200"/>
            <a:chOff x="2344211" y="3761348"/>
            <a:chExt cx="3373143" cy="2571200"/>
          </a:xfrm>
        </p:grpSpPr>
        <p:grpSp>
          <p:nvGrpSpPr>
            <p:cNvPr id="38" name="Group 110">
              <a:extLst>
                <a:ext uri="{FF2B5EF4-FFF2-40B4-BE49-F238E27FC236}">
                  <a16:creationId xmlns:a16="http://schemas.microsoft.com/office/drawing/2014/main" id="{87AB517F-5E09-8510-B205-6A33B24930FE}"/>
                </a:ext>
              </a:extLst>
            </p:cNvPr>
            <p:cNvGrpSpPr/>
            <p:nvPr/>
          </p:nvGrpSpPr>
          <p:grpSpPr>
            <a:xfrm>
              <a:off x="2344211" y="3761348"/>
              <a:ext cx="3373143" cy="2571200"/>
              <a:chOff x="2985301" y="3536405"/>
              <a:chExt cx="2980073" cy="2977751"/>
            </a:xfrm>
          </p:grpSpPr>
          <p:sp>
            <p:nvSpPr>
              <p:cNvPr id="39" name="Rectangle: Diagonal Corners Rounded 8">
                <a:extLst>
                  <a:ext uri="{FF2B5EF4-FFF2-40B4-BE49-F238E27FC236}">
                    <a16:creationId xmlns:a16="http://schemas.microsoft.com/office/drawing/2014/main" id="{6C0526E8-AEE7-A42A-62C7-0EB1DD2DCE8E}"/>
                  </a:ext>
                </a:extLst>
              </p:cNvPr>
              <p:cNvSpPr/>
              <p:nvPr/>
            </p:nvSpPr>
            <p:spPr>
              <a:xfrm flipH="1" flipV="1">
                <a:off x="2985301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E85ED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70">
                <a:extLst>
                  <a:ext uri="{FF2B5EF4-FFF2-40B4-BE49-F238E27FC236}">
                    <a16:creationId xmlns:a16="http://schemas.microsoft.com/office/drawing/2014/main" id="{E332CE5A-3C4B-8B51-7166-3A6336483DF4}"/>
                  </a:ext>
                </a:extLst>
              </p:cNvPr>
              <p:cNvSpPr/>
              <p:nvPr/>
            </p:nvSpPr>
            <p:spPr>
              <a:xfrm flipV="1">
                <a:off x="4824167" y="3536406"/>
                <a:ext cx="1141207" cy="1163253"/>
              </a:xfrm>
              <a:custGeom>
                <a:avLst/>
                <a:gdLst>
                  <a:gd name="connsiteX0" fmla="*/ 0 w 1141207"/>
                  <a:gd name="connsiteY0" fmla="*/ 1163253 h 1163253"/>
                  <a:gd name="connsiteX1" fmla="*/ 152401 w 1141207"/>
                  <a:gd name="connsiteY1" fmla="*/ 1163253 h 1163253"/>
                  <a:gd name="connsiteX2" fmla="*/ 152785 w 1141207"/>
                  <a:gd name="connsiteY2" fmla="*/ 1155648 h 1163253"/>
                  <a:gd name="connsiteX3" fmla="*/ 1045136 w 1141207"/>
                  <a:gd name="connsiteY3" fmla="*/ 168654 h 1163253"/>
                  <a:gd name="connsiteX4" fmla="*/ 1141207 w 1141207"/>
                  <a:gd name="connsiteY4" fmla="*/ 153992 h 1163253"/>
                  <a:gd name="connsiteX5" fmla="*/ 1141207 w 1141207"/>
                  <a:gd name="connsiteY5" fmla="*/ 0 h 1163253"/>
                  <a:gd name="connsiteX6" fmla="*/ 1014422 w 1141207"/>
                  <a:gd name="connsiteY6" fmla="*/ 19350 h 1163253"/>
                  <a:gd name="connsiteX7" fmla="*/ 1171 w 1141207"/>
                  <a:gd name="connsiteY7" fmla="*/ 1140066 h 1163253"/>
                  <a:gd name="connsiteX8" fmla="*/ 0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0" y="1163253"/>
                    </a:moveTo>
                    <a:lnTo>
                      <a:pt x="152401" y="1163253"/>
                    </a:lnTo>
                    <a:lnTo>
                      <a:pt x="152785" y="1155648"/>
                    </a:lnTo>
                    <a:cubicBezTo>
                      <a:pt x="202708" y="664061"/>
                      <a:pt x="569171" y="266051"/>
                      <a:pt x="1045136" y="168654"/>
                    </a:cubicBezTo>
                    <a:lnTo>
                      <a:pt x="1141207" y="153992"/>
                    </a:lnTo>
                    <a:lnTo>
                      <a:pt x="1141207" y="0"/>
                    </a:lnTo>
                    <a:lnTo>
                      <a:pt x="1014422" y="19350"/>
                    </a:lnTo>
                    <a:cubicBezTo>
                      <a:pt x="473971" y="129942"/>
                      <a:pt x="57859" y="581876"/>
                      <a:pt x="1171" y="1140066"/>
                    </a:cubicBez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C279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: Shape 69">
                <a:extLst>
                  <a:ext uri="{FF2B5EF4-FFF2-40B4-BE49-F238E27FC236}">
                    <a16:creationId xmlns:a16="http://schemas.microsoft.com/office/drawing/2014/main" id="{334BFC45-D10F-4BAC-5FF1-D92F8F0DD242}"/>
                  </a:ext>
                </a:extLst>
              </p:cNvPr>
              <p:cNvSpPr/>
              <p:nvPr/>
            </p:nvSpPr>
            <p:spPr>
              <a:xfrm flipV="1">
                <a:off x="5181111" y="3536405"/>
                <a:ext cx="784262" cy="803942"/>
              </a:xfrm>
              <a:custGeom>
                <a:avLst/>
                <a:gdLst>
                  <a:gd name="connsiteX0" fmla="*/ 0 w 784262"/>
                  <a:gd name="connsiteY0" fmla="*/ 803942 h 803942"/>
                  <a:gd name="connsiteX1" fmla="*/ 784262 w 784262"/>
                  <a:gd name="connsiteY1" fmla="*/ 803942 h 803942"/>
                  <a:gd name="connsiteX2" fmla="*/ 784262 w 784262"/>
                  <a:gd name="connsiteY2" fmla="*/ 0 h 803942"/>
                  <a:gd name="connsiteX3" fmla="*/ 729144 w 784262"/>
                  <a:gd name="connsiteY3" fmla="*/ 8413 h 803942"/>
                  <a:gd name="connsiteX4" fmla="*/ 11957 w 784262"/>
                  <a:gd name="connsiteY4" fmla="*/ 725600 h 803942"/>
                  <a:gd name="connsiteX5" fmla="*/ 0 w 784262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2" h="803942">
                    <a:moveTo>
                      <a:pt x="0" y="803942"/>
                    </a:moveTo>
                    <a:lnTo>
                      <a:pt x="784262" y="803942"/>
                    </a:lnTo>
                    <a:lnTo>
                      <a:pt x="784262" y="0"/>
                    </a:lnTo>
                    <a:lnTo>
                      <a:pt x="729144" y="8413"/>
                    </a:lnTo>
                    <a:cubicBezTo>
                      <a:pt x="369157" y="82076"/>
                      <a:pt x="85621" y="365613"/>
                      <a:pt x="11957" y="725600"/>
                    </a:cubicBez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9B26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3F9D2EC1-A3EB-633D-AEC6-93AADE80D89B}"/>
                  </a:ext>
                </a:extLst>
              </p:cNvPr>
              <p:cNvSpPr/>
              <p:nvPr/>
            </p:nvSpPr>
            <p:spPr>
              <a:xfrm flipV="1">
                <a:off x="3267893" y="353640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1556273 w 2697480"/>
                  <a:gd name="connsiteY1" fmla="*/ 2697480 h 2697480"/>
                  <a:gd name="connsiteX2" fmla="*/ 1557444 w 2697480"/>
                  <a:gd name="connsiteY2" fmla="*/ 2674293 h 2697480"/>
                  <a:gd name="connsiteX3" fmla="*/ 2570695 w 2697480"/>
                  <a:gd name="connsiteY3" fmla="*/ 1553577 h 2697480"/>
                  <a:gd name="connsiteX4" fmla="*/ 2697480 w 2697480"/>
                  <a:gd name="connsiteY4" fmla="*/ 1534227 h 2697480"/>
                  <a:gd name="connsiteX5" fmla="*/ 2697480 w 2697480"/>
                  <a:gd name="connsiteY5" fmla="*/ 1348740 h 2697480"/>
                  <a:gd name="connsiteX6" fmla="*/ 1348740 w 2697480"/>
                  <a:gd name="connsiteY6" fmla="*/ 0 h 2697480"/>
                  <a:gd name="connsiteX7" fmla="*/ 0 w 2697480"/>
                  <a:gd name="connsiteY7" fmla="*/ 0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1556273" y="2697480"/>
                    </a:lnTo>
                    <a:lnTo>
                      <a:pt x="1557444" y="2674293"/>
                    </a:lnTo>
                    <a:cubicBezTo>
                      <a:pt x="1614132" y="2116103"/>
                      <a:pt x="2030244" y="1664169"/>
                      <a:pt x="2570695" y="1553577"/>
                    </a:cubicBezTo>
                    <a:lnTo>
                      <a:pt x="2697480" y="1534227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0" y="0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AD4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46C8151E-DCDA-08A7-F403-D23FE83FA3E7}"/>
                  </a:ext>
                </a:extLst>
              </p:cNvPr>
              <p:cNvSpPr/>
              <p:nvPr/>
            </p:nvSpPr>
            <p:spPr>
              <a:xfrm flipV="1">
                <a:off x="4976567" y="3536406"/>
                <a:ext cx="988806" cy="1009261"/>
              </a:xfrm>
              <a:custGeom>
                <a:avLst/>
                <a:gdLst>
                  <a:gd name="connsiteX0" fmla="*/ 0 w 988806"/>
                  <a:gd name="connsiteY0" fmla="*/ 1009261 h 1009261"/>
                  <a:gd name="connsiteX1" fmla="*/ 204544 w 988806"/>
                  <a:gd name="connsiteY1" fmla="*/ 1009261 h 1009261"/>
                  <a:gd name="connsiteX2" fmla="*/ 216501 w 988806"/>
                  <a:gd name="connsiteY2" fmla="*/ 930919 h 1009261"/>
                  <a:gd name="connsiteX3" fmla="*/ 933688 w 988806"/>
                  <a:gd name="connsiteY3" fmla="*/ 213732 h 1009261"/>
                  <a:gd name="connsiteX4" fmla="*/ 988806 w 988806"/>
                  <a:gd name="connsiteY4" fmla="*/ 205319 h 1009261"/>
                  <a:gd name="connsiteX5" fmla="*/ 988806 w 988806"/>
                  <a:gd name="connsiteY5" fmla="*/ 0 h 1009261"/>
                  <a:gd name="connsiteX6" fmla="*/ 892735 w 988806"/>
                  <a:gd name="connsiteY6" fmla="*/ 14662 h 1009261"/>
                  <a:gd name="connsiteX7" fmla="*/ 384 w 988806"/>
                  <a:gd name="connsiteY7" fmla="*/ 1001656 h 1009261"/>
                  <a:gd name="connsiteX8" fmla="*/ 0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0" y="1009261"/>
                    </a:moveTo>
                    <a:lnTo>
                      <a:pt x="204544" y="1009261"/>
                    </a:lnTo>
                    <a:lnTo>
                      <a:pt x="216501" y="930919"/>
                    </a:lnTo>
                    <a:cubicBezTo>
                      <a:pt x="290165" y="570932"/>
                      <a:pt x="573701" y="287395"/>
                      <a:pt x="933688" y="213732"/>
                    </a:cubicBezTo>
                    <a:lnTo>
                      <a:pt x="988806" y="205319"/>
                    </a:lnTo>
                    <a:lnTo>
                      <a:pt x="988806" y="0"/>
                    </a:lnTo>
                    <a:lnTo>
                      <a:pt x="892735" y="14662"/>
                    </a:lnTo>
                    <a:cubicBezTo>
                      <a:pt x="416770" y="112059"/>
                      <a:pt x="50307" y="510069"/>
                      <a:pt x="384" y="1001656"/>
                    </a:cubicBez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AC4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Graphic 80" descr="Advertising with solid fill">
                <a:extLst>
                  <a:ext uri="{FF2B5EF4-FFF2-40B4-BE49-F238E27FC236}">
                    <a16:creationId xmlns:a16="http://schemas.microsoft.com/office/drawing/2014/main" id="{3A127CEE-3BAC-838E-2399-1AD94EF50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68933" y="3589574"/>
                <a:ext cx="338224" cy="45573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313B7D-A604-9D9A-5FD9-E882467B2455}"/>
                  </a:ext>
                </a:extLst>
              </p:cNvPr>
              <p:cNvSpPr txBox="1"/>
              <p:nvPr/>
            </p:nvSpPr>
            <p:spPr>
              <a:xfrm>
                <a:off x="3267892" y="5756274"/>
                <a:ext cx="524317" cy="46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 Black" panose="020B0A04020102020204" pitchFamily="34" charset="0"/>
                  </a:rPr>
                  <a:t>04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E56AA-1EAA-8994-C0E9-90F51BCACC07}"/>
                  </a:ext>
                </a:extLst>
              </p:cNvPr>
              <p:cNvSpPr txBox="1"/>
              <p:nvPr/>
            </p:nvSpPr>
            <p:spPr>
              <a:xfrm>
                <a:off x="3348335" y="4360704"/>
                <a:ext cx="1945768" cy="139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민간 보조금의 정확한 정의는 나와있지 않으나 양의 상관관계로 보아 재난지원금과 같은 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맥락으로 볼 수 있다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즉 소득이 증가한 만큼 생활비 소비 폭 </a:t>
                </a:r>
                <a:endParaRPr lang="en-US" altLang="ko-KR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또한 증가했다고 볼 수 있다</a:t>
                </a:r>
                <a:r>
                  <a:rPr lang="en-US" altLang="ko-KR" sz="1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sz="12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03DD56-A92A-9D4E-407F-A4372C9CFA53}"/>
                </a:ext>
              </a:extLst>
            </p:cNvPr>
            <p:cNvSpPr txBox="1"/>
            <p:nvPr/>
          </p:nvSpPr>
          <p:spPr>
            <a:xfrm>
              <a:off x="3046319" y="5741045"/>
              <a:ext cx="1996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민간보조금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:0.1143)</a:t>
              </a:r>
              <a:endPara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3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263325" y="225366"/>
            <a:ext cx="2720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 시각화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4D56807-3897-D2B9-343D-F77CE385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945731"/>
            <a:ext cx="5241429" cy="2315207"/>
          </a:xfrm>
          <a:prstGeom prst="rect">
            <a:avLst/>
          </a:prstGeom>
        </p:spPr>
      </p:pic>
      <p:pic>
        <p:nvPicPr>
          <p:cNvPr id="14" name="그림 13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6DE6F28D-8489-8735-ADD5-A839445F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3510378"/>
            <a:ext cx="5241429" cy="2315206"/>
          </a:xfrm>
          <a:prstGeom prst="rect">
            <a:avLst/>
          </a:prstGeom>
        </p:spPr>
      </p:pic>
      <p:pic>
        <p:nvPicPr>
          <p:cNvPr id="16" name="그림 1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A8AA2FFB-03D3-8604-BC5C-66BC96D6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945731"/>
            <a:ext cx="5212334" cy="2315207"/>
          </a:xfrm>
          <a:prstGeom prst="rect">
            <a:avLst/>
          </a:prstGeom>
        </p:spPr>
      </p:pic>
      <p:pic>
        <p:nvPicPr>
          <p:cNvPr id="20" name="그림 1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D562327-0F2C-710A-736A-1DB5581E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3450763"/>
            <a:ext cx="5212326" cy="231520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BCB344-6E1D-23EC-8C6B-6608688442D5}"/>
              </a:ext>
            </a:extLst>
          </p:cNvPr>
          <p:cNvSpPr/>
          <p:nvPr/>
        </p:nvSpPr>
        <p:spPr>
          <a:xfrm>
            <a:off x="2910839" y="6015407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결과 실데이터를 어느 정도 예측하는 것으로 최종 판명</a:t>
            </a:r>
          </a:p>
        </p:txBody>
      </p:sp>
    </p:spTree>
    <p:extLst>
      <p:ext uri="{BB962C8B-B14F-4D97-AF65-F5344CB8AC3E}">
        <p14:creationId xmlns:p14="http://schemas.microsoft.com/office/powerpoint/2010/main" val="164794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7853953" y="225366"/>
            <a:ext cx="43380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분석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선형성 확인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정규성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5641EAD8-B097-F8F1-2AD0-A997C4EF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1269854"/>
            <a:ext cx="4156143" cy="2276097"/>
          </a:xfrm>
          <a:prstGeom prst="rect">
            <a:avLst/>
          </a:prstGeom>
        </p:spPr>
      </p:pic>
      <p:pic>
        <p:nvPicPr>
          <p:cNvPr id="6" name="그림 5" descr="라인, 그래프, 스크린샷, 경사이(가) 표시된 사진&#10;&#10;자동 생성된 설명">
            <a:extLst>
              <a:ext uri="{FF2B5EF4-FFF2-40B4-BE49-F238E27FC236}">
                <a16:creationId xmlns:a16="http://schemas.microsoft.com/office/drawing/2014/main" id="{A0411F97-F3ED-EF0B-E7B5-3CACC2B0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4121321"/>
            <a:ext cx="4156144" cy="218451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12B7DD-6DA2-2926-135F-4AE8146199DB}"/>
              </a:ext>
            </a:extLst>
          </p:cNvPr>
          <p:cNvSpPr/>
          <p:nvPr/>
        </p:nvSpPr>
        <p:spPr>
          <a:xfrm>
            <a:off x="5448300" y="115290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 사용된 모델의 선형성을 비교적 만족한다고 판단된다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A08B9D-0DC8-E67D-0CA8-684DF0D6B2D1}"/>
              </a:ext>
            </a:extLst>
          </p:cNvPr>
          <p:cNvSpPr/>
          <p:nvPr/>
        </p:nvSpPr>
        <p:spPr>
          <a:xfrm>
            <a:off x="5448300" y="1878457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종속변수와 독립변수는 선형 관계에 있고 잔차들의 분포가 정규 분포를 이루어서 분석에 용이한 모델이라 판단한다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9059EB-707A-9F97-0B65-20E890DB381B}"/>
              </a:ext>
            </a:extLst>
          </p:cNvPr>
          <p:cNvSpPr/>
          <p:nvPr/>
        </p:nvSpPr>
        <p:spPr>
          <a:xfrm>
            <a:off x="5448300" y="2768604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근거로 분석을 통한 결론도 어느정도 유효할 것이라고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판단됨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CEE6913-83FF-55F4-3483-108AC2F5F028}"/>
              </a:ext>
            </a:extLst>
          </p:cNvPr>
          <p:cNvSpPr/>
          <p:nvPr/>
        </p:nvSpPr>
        <p:spPr>
          <a:xfrm>
            <a:off x="5448300" y="412232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처음 부분과 끝 부분이 정규분포를 따르지 않는 것으로 확인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7A055B-22E4-3670-0F68-7960D423D1C5}"/>
              </a:ext>
            </a:extLst>
          </p:cNvPr>
          <p:cNvSpPr/>
          <p:nvPr/>
        </p:nvSpPr>
        <p:spPr>
          <a:xfrm>
            <a:off x="5448300" y="4916437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정규분포보다 위쪽에 위치해 있기 때문에 오른쪽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치우쳐 있음을 알 수 있음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D77FC20-2C33-0CCA-D754-7CF4AA279221}"/>
              </a:ext>
            </a:extLst>
          </p:cNvPr>
          <p:cNvSpPr/>
          <p:nvPr/>
        </p:nvSpPr>
        <p:spPr>
          <a:xfrm>
            <a:off x="5448300" y="5706926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중에서 평균보다 큰 값이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오른쪽 끝이 길게 뻗어 있음을 알 수 있다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640852-27CC-29F0-5D15-B8EB7D1C544B}"/>
              </a:ext>
            </a:extLst>
          </p:cNvPr>
          <p:cNvSpPr/>
          <p:nvPr/>
        </p:nvSpPr>
        <p:spPr>
          <a:xfrm>
            <a:off x="514350" y="3653702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QQ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plot(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확인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A2B9BE-4149-986A-BD47-0B813DE50542}"/>
              </a:ext>
            </a:extLst>
          </p:cNvPr>
          <p:cNvSpPr/>
          <p:nvPr/>
        </p:nvSpPr>
        <p:spPr>
          <a:xfrm>
            <a:off x="514350" y="800787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선형성 확인</a:t>
            </a:r>
          </a:p>
        </p:txBody>
      </p:sp>
    </p:spTree>
    <p:extLst>
      <p:ext uri="{BB962C8B-B14F-4D97-AF65-F5344CB8AC3E}">
        <p14:creationId xmlns:p14="http://schemas.microsoft.com/office/powerpoint/2010/main" val="256746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pic>
        <p:nvPicPr>
          <p:cNvPr id="24" name="Object 12">
            <a:extLst>
              <a:ext uri="{FF2B5EF4-FFF2-40B4-BE49-F238E27FC236}">
                <a16:creationId xmlns:a16="http://schemas.microsoft.com/office/drawing/2014/main" id="{26629E15-97EF-4DAE-7FC7-3C3EA8F8D2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608" y="3580783"/>
            <a:ext cx="3667452" cy="2600357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5" name="Object 15">
            <a:extLst>
              <a:ext uri="{FF2B5EF4-FFF2-40B4-BE49-F238E27FC236}">
                <a16:creationId xmlns:a16="http://schemas.microsoft.com/office/drawing/2014/main" id="{3DFF39A9-5F07-A90F-9ED8-1ECF74B353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813" y="874582"/>
            <a:ext cx="3709471" cy="1233719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6" name="Object 18">
            <a:extLst>
              <a:ext uri="{FF2B5EF4-FFF2-40B4-BE49-F238E27FC236}">
                <a16:creationId xmlns:a16="http://schemas.microsoft.com/office/drawing/2014/main" id="{2925E354-71E6-0E6F-8238-B45F01C72B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813" y="2359688"/>
            <a:ext cx="3667452" cy="955624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B5D9D3EA-8099-52FD-6EFC-998D3F8A06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2770" y="874583"/>
            <a:ext cx="3175567" cy="2440730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C0472B-519C-3606-7E39-AE0A2F1E1F7E}"/>
              </a:ext>
            </a:extLst>
          </p:cNvPr>
          <p:cNvSpPr/>
          <p:nvPr/>
        </p:nvSpPr>
        <p:spPr>
          <a:xfrm>
            <a:off x="8236842" y="1092260"/>
            <a:ext cx="342478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현대 사회에서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 부채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문제와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 양극화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심각한 이슈로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대두되고 있음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 분석을 통해 가구별 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과의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파악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하고자 하며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도출된 결론을 바탕으로 다양한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사회조사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분야에 도움이 될 수 있는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자료를 제공하고자 함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054551B-B174-2533-EF78-2856858AFAD0}"/>
              </a:ext>
            </a:extLst>
          </p:cNvPr>
          <p:cNvSpPr/>
          <p:nvPr/>
        </p:nvSpPr>
        <p:spPr>
          <a:xfrm>
            <a:off x="4562770" y="3674541"/>
            <a:ext cx="6539696" cy="2246769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 대출 부채가 증가할수록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감소하는지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 지원금을 받는 사람의 경우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이것으로 인한 효과로 인해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그들의 전체적인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변화가 있는지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45DB04-0B33-0DC2-A376-C5C470CEDD63}"/>
              </a:ext>
            </a:extLst>
          </p:cNvPr>
          <p:cNvCxnSpPr/>
          <p:nvPr/>
        </p:nvCxnSpPr>
        <p:spPr>
          <a:xfrm>
            <a:off x="4340506" y="874582"/>
            <a:ext cx="0" cy="51905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6291" y="-38121"/>
            <a:ext cx="24657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059209-72C7-0EDF-7390-D2BFB6B46DD3}"/>
              </a:ext>
            </a:extLst>
          </p:cNvPr>
          <p:cNvCxnSpPr>
            <a:cxnSpLocks/>
          </p:cNvCxnSpPr>
          <p:nvPr/>
        </p:nvCxnSpPr>
        <p:spPr>
          <a:xfrm flipH="1">
            <a:off x="4516470" y="3520717"/>
            <a:ext cx="6896168" cy="3464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23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23630" y="225366"/>
            <a:ext cx="12186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결론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6DE8050-3228-C73F-4887-39A20D4C5917}"/>
              </a:ext>
            </a:extLst>
          </p:cNvPr>
          <p:cNvGrpSpPr/>
          <p:nvPr/>
        </p:nvGrpSpPr>
        <p:grpSpPr>
          <a:xfrm>
            <a:off x="-1754" y="826460"/>
            <a:ext cx="12192000" cy="1105813"/>
            <a:chOff x="-1754" y="826460"/>
            <a:chExt cx="12192000" cy="14023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451345-0AE0-5C38-63E0-511410C5D1E6}"/>
                </a:ext>
              </a:extLst>
            </p:cNvPr>
            <p:cNvGrpSpPr/>
            <p:nvPr/>
          </p:nvGrpSpPr>
          <p:grpSpPr>
            <a:xfrm>
              <a:off x="-1754" y="826460"/>
              <a:ext cx="12192000" cy="1402390"/>
              <a:chOff x="17296" y="826459"/>
              <a:chExt cx="10451412" cy="1669143"/>
            </a:xfrm>
          </p:grpSpPr>
          <p:sp>
            <p:nvSpPr>
              <p:cNvPr id="20" name="Google Shape;85;p1">
                <a:extLst>
                  <a:ext uri="{FF2B5EF4-FFF2-40B4-BE49-F238E27FC236}">
                    <a16:creationId xmlns:a16="http://schemas.microsoft.com/office/drawing/2014/main" id="{8E512450-A4DE-F0F4-7A74-3AE9D037F1F2}"/>
                  </a:ext>
                </a:extLst>
              </p:cNvPr>
              <p:cNvSpPr/>
              <p:nvPr/>
            </p:nvSpPr>
            <p:spPr>
              <a:xfrm rot="16200000">
                <a:off x="4741235" y="-3231873"/>
                <a:ext cx="1669142" cy="978580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" name="Google Shape;110;p1">
                <a:extLst>
                  <a:ext uri="{FF2B5EF4-FFF2-40B4-BE49-F238E27FC236}">
                    <a16:creationId xmlns:a16="http://schemas.microsoft.com/office/drawing/2014/main" id="{FEB7C842-483B-7EB5-0C8D-B90E8EFF7822}"/>
                  </a:ext>
                </a:extLst>
              </p:cNvPr>
              <p:cNvGrpSpPr/>
              <p:nvPr/>
            </p:nvGrpSpPr>
            <p:grpSpPr>
              <a:xfrm rot="16200000">
                <a:off x="367179" y="476581"/>
                <a:ext cx="1669138" cy="2368904"/>
                <a:chOff x="1985609" y="1059363"/>
                <a:chExt cx="2264228" cy="2368904"/>
              </a:xfrm>
            </p:grpSpPr>
            <p:sp>
              <p:nvSpPr>
                <p:cNvPr id="32" name="Google Shape;111;p1">
                  <a:extLst>
                    <a:ext uri="{FF2B5EF4-FFF2-40B4-BE49-F238E27FC236}">
                      <a16:creationId xmlns:a16="http://schemas.microsoft.com/office/drawing/2014/main" id="{3C6696E8-CFC9-52C0-B351-6B53814A926B}"/>
                    </a:ext>
                  </a:extLst>
                </p:cNvPr>
                <p:cNvSpPr/>
                <p:nvPr/>
              </p:nvSpPr>
              <p:spPr>
                <a:xfrm flipH="1">
                  <a:off x="1985609" y="1059363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solidFill>
                  <a:srgbClr val="75A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14;p1">
                  <a:extLst>
                    <a:ext uri="{FF2B5EF4-FFF2-40B4-BE49-F238E27FC236}">
                      <a16:creationId xmlns:a16="http://schemas.microsoft.com/office/drawing/2014/main" id="{D50FF3D7-95EE-B83F-9B15-07C55BE22485}"/>
                    </a:ext>
                  </a:extLst>
                </p:cNvPr>
                <p:cNvSpPr txBox="1"/>
                <p:nvPr/>
              </p:nvSpPr>
              <p:spPr>
                <a:xfrm rot="5400000">
                  <a:off x="2613685" y="937267"/>
                  <a:ext cx="971561" cy="15754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01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15C220-7F88-BA6A-3BD1-DC57B618B87B}"/>
                </a:ext>
              </a:extLst>
            </p:cNvPr>
            <p:cNvSpPr/>
            <p:nvPr/>
          </p:nvSpPr>
          <p:spPr>
            <a:xfrm>
              <a:off x="2085297" y="992212"/>
              <a:ext cx="9938939" cy="10538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가정한 가설 中 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 부채가 증가할수록 총 생활비는 감소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은 </a:t>
              </a:r>
              <a:r>
                <a:rPr lang="ko-KR" altLang="en-US" sz="1600" b="1" spc="50" dirty="0">
                  <a:ln w="0"/>
                  <a:solidFill>
                    <a:srgbClr val="FF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따르지 않는 것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부채가 증가하면 가구 생활수준이 낮아져서 생활비도 낮아질 것으로 예상했지만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대출은 원금 및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상환 능력을 반영하기 때문에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높은 대출액은 곧 높은 수입 및 자본력을 의미할 수도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34ED165-421F-BF9C-30A9-81AA4DA0ED0B}"/>
              </a:ext>
            </a:extLst>
          </p:cNvPr>
          <p:cNvGrpSpPr/>
          <p:nvPr/>
        </p:nvGrpSpPr>
        <p:grpSpPr>
          <a:xfrm>
            <a:off x="-1755" y="2055624"/>
            <a:ext cx="12192002" cy="835529"/>
            <a:chOff x="-1755" y="2357725"/>
            <a:chExt cx="12192002" cy="140239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F5EAB1-EB02-79A6-2531-731816CA79F8}"/>
                </a:ext>
              </a:extLst>
            </p:cNvPr>
            <p:cNvGrpSpPr/>
            <p:nvPr/>
          </p:nvGrpSpPr>
          <p:grpSpPr>
            <a:xfrm>
              <a:off x="-1755" y="2357725"/>
              <a:ext cx="12192002" cy="1402390"/>
              <a:chOff x="-1755" y="2357725"/>
              <a:chExt cx="12192002" cy="1402390"/>
            </a:xfrm>
          </p:grpSpPr>
          <p:sp>
            <p:nvSpPr>
              <p:cNvPr id="39" name="Google Shape;85;p1">
                <a:extLst>
                  <a:ext uri="{FF2B5EF4-FFF2-40B4-BE49-F238E27FC236}">
                    <a16:creationId xmlns:a16="http://schemas.microsoft.com/office/drawing/2014/main" id="{D6C8C9F7-290E-B410-C11D-B6A33F6375D3}"/>
                  </a:ext>
                </a:extLst>
              </p:cNvPr>
              <p:cNvSpPr/>
              <p:nvPr/>
            </p:nvSpPr>
            <p:spPr>
              <a:xfrm rot="16200000">
                <a:off x="5781281" y="-2648850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" name="Google Shape;115;p1">
                <a:extLst>
                  <a:ext uri="{FF2B5EF4-FFF2-40B4-BE49-F238E27FC236}">
                    <a16:creationId xmlns:a16="http://schemas.microsoft.com/office/drawing/2014/main" id="{9FDD0AD2-9FE7-318F-2DF2-044509AA2245}"/>
                  </a:ext>
                </a:extLst>
              </p:cNvPr>
              <p:cNvGrpSpPr/>
              <p:nvPr/>
            </p:nvGrpSpPr>
            <p:grpSpPr>
              <a:xfrm rot="16200000">
                <a:off x="618844" y="1737126"/>
                <a:ext cx="1402387" cy="2643586"/>
                <a:chOff x="3319229" y="1582055"/>
                <a:chExt cx="2264228" cy="2368904"/>
              </a:xfrm>
              <a:gradFill>
                <a:gsLst>
                  <a:gs pos="0">
                    <a:srgbClr val="ACEB22"/>
                  </a:gs>
                  <a:gs pos="9000">
                    <a:srgbClr val="ACEB22"/>
                  </a:gs>
                  <a:gs pos="64000">
                    <a:srgbClr val="85D928"/>
                  </a:gs>
                  <a:gs pos="85000">
                    <a:srgbClr val="6AC539"/>
                  </a:gs>
                  <a:gs pos="100000">
                    <a:srgbClr val="6AC539"/>
                  </a:gs>
                </a:gsLst>
                <a:lin ang="10800000" scaled="0"/>
              </a:gradFill>
            </p:grpSpPr>
            <p:sp>
              <p:nvSpPr>
                <p:cNvPr id="46" name="Google Shape;117;p1">
                  <a:extLst>
                    <a:ext uri="{FF2B5EF4-FFF2-40B4-BE49-F238E27FC236}">
                      <a16:creationId xmlns:a16="http://schemas.microsoft.com/office/drawing/2014/main" id="{5EAD5D5D-6A3A-0622-C842-FC7F96A5B268}"/>
                    </a:ext>
                  </a:extLst>
                </p:cNvPr>
                <p:cNvSpPr/>
                <p:nvPr/>
              </p:nvSpPr>
              <p:spPr>
                <a:xfrm flipH="1">
                  <a:off x="331922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solidFill>
                  <a:srgbClr val="ADCD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20;p1">
                  <a:extLst>
                    <a:ext uri="{FF2B5EF4-FFF2-40B4-BE49-F238E27FC236}">
                      <a16:creationId xmlns:a16="http://schemas.microsoft.com/office/drawing/2014/main" id="{CCD3BFC9-D448-C4D8-5745-8E43923D300A}"/>
                    </a:ext>
                  </a:extLst>
                </p:cNvPr>
                <p:cNvSpPr txBox="1"/>
                <p:nvPr/>
              </p:nvSpPr>
              <p:spPr>
                <a:xfrm rot="5400000">
                  <a:off x="3966546" y="1411198"/>
                  <a:ext cx="940714" cy="17706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02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EEAF25-EDEB-22B5-6743-FB83FF0DA978}"/>
                </a:ext>
              </a:extLst>
            </p:cNvPr>
            <p:cNvSpPr/>
            <p:nvPr/>
          </p:nvSpPr>
          <p:spPr>
            <a:xfrm>
              <a:off x="2489958" y="2611838"/>
              <a:ext cx="8775159" cy="9815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금융 기관과의 대출 협상 시 상환 능력과 이자율을 신중히 고려해 대출 부채를 효율적으로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활용하여 투자 또는 자산 확장에 사용한다면 총 생활비 증가에 긍정적으로 작용할 것으로 판단됨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6CC3E8F-B8F6-1254-51C6-4FE633500B97}"/>
              </a:ext>
            </a:extLst>
          </p:cNvPr>
          <p:cNvGrpSpPr/>
          <p:nvPr/>
        </p:nvGrpSpPr>
        <p:grpSpPr>
          <a:xfrm>
            <a:off x="0" y="3040610"/>
            <a:ext cx="12192004" cy="1262249"/>
            <a:chOff x="0" y="3627844"/>
            <a:chExt cx="12192004" cy="140239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DA0801-2A6A-C064-CE61-236C439CE72C}"/>
                </a:ext>
              </a:extLst>
            </p:cNvPr>
            <p:cNvGrpSpPr/>
            <p:nvPr/>
          </p:nvGrpSpPr>
          <p:grpSpPr>
            <a:xfrm>
              <a:off x="0" y="3627844"/>
              <a:ext cx="12192004" cy="1402390"/>
              <a:chOff x="-1757" y="3888992"/>
              <a:chExt cx="12192004" cy="1402390"/>
            </a:xfrm>
          </p:grpSpPr>
          <p:sp>
            <p:nvSpPr>
              <p:cNvPr id="63" name="Google Shape;85;p1">
                <a:extLst>
                  <a:ext uri="{FF2B5EF4-FFF2-40B4-BE49-F238E27FC236}">
                    <a16:creationId xmlns:a16="http://schemas.microsoft.com/office/drawing/2014/main" id="{54FDCF12-000D-3A6A-C3C6-D14A3637ED04}"/>
                  </a:ext>
                </a:extLst>
              </p:cNvPr>
              <p:cNvSpPr/>
              <p:nvPr/>
            </p:nvSpPr>
            <p:spPr>
              <a:xfrm rot="16200000">
                <a:off x="5781281" y="-1117584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" name="Google Shape;121;p1">
                <a:extLst>
                  <a:ext uri="{FF2B5EF4-FFF2-40B4-BE49-F238E27FC236}">
                    <a16:creationId xmlns:a16="http://schemas.microsoft.com/office/drawing/2014/main" id="{2526A59F-D057-FED8-370E-872DE296B632}"/>
                  </a:ext>
                </a:extLst>
              </p:cNvPr>
              <p:cNvGrpSpPr/>
              <p:nvPr/>
            </p:nvGrpSpPr>
            <p:grpSpPr>
              <a:xfrm rot="16200000">
                <a:off x="618841" y="3268394"/>
                <a:ext cx="1402390" cy="2643585"/>
                <a:chOff x="6128649" y="1582055"/>
                <a:chExt cx="2264228" cy="2368904"/>
              </a:xfrm>
            </p:grpSpPr>
            <p:sp>
              <p:nvSpPr>
                <p:cNvPr id="69" name="Google Shape;123;p1">
                  <a:extLst>
                    <a:ext uri="{FF2B5EF4-FFF2-40B4-BE49-F238E27FC236}">
                      <a16:creationId xmlns:a16="http://schemas.microsoft.com/office/drawing/2014/main" id="{5D358196-2F76-EFA6-9FDB-05B5F30726BD}"/>
                    </a:ext>
                  </a:extLst>
                </p:cNvPr>
                <p:cNvSpPr/>
                <p:nvPr/>
              </p:nvSpPr>
              <p:spPr>
                <a:xfrm flipH="1">
                  <a:off x="612864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solidFill>
                  <a:srgbClr val="549F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126;p1">
                  <a:extLst>
                    <a:ext uri="{FF2B5EF4-FFF2-40B4-BE49-F238E27FC236}">
                      <a16:creationId xmlns:a16="http://schemas.microsoft.com/office/drawing/2014/main" id="{639ED6A0-2B84-ABC3-BB4A-208383DD335F}"/>
                    </a:ext>
                  </a:extLst>
                </p:cNvPr>
                <p:cNvSpPr txBox="1"/>
                <p:nvPr/>
              </p:nvSpPr>
              <p:spPr>
                <a:xfrm rot="5400000">
                  <a:off x="6552074" y="1603223"/>
                  <a:ext cx="971561" cy="13801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03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92A38B9-EB94-5993-2535-DFBFD0445EFA}"/>
                </a:ext>
              </a:extLst>
            </p:cNvPr>
            <p:cNvSpPr/>
            <p:nvPr/>
          </p:nvSpPr>
          <p:spPr>
            <a:xfrm>
              <a:off x="2816347" y="3754755"/>
              <a:ext cx="8534709" cy="11968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재난지원금을 수령할 경우 총생활비에 변화 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 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는 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따르는 것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지지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 지원금 등의 소득 보조 프로그램이 실제로 사람들의 생활비에 영향을 미친다면 이것은 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사회적 안전망 프로그램의 중요성에 대한 인식을 증가시키고 관련된 행동 변화를 촉진하는데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기여할 수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3C92A5-E99E-0F29-C0E3-ED6FF0FA684F}"/>
              </a:ext>
            </a:extLst>
          </p:cNvPr>
          <p:cNvGrpSpPr/>
          <p:nvPr/>
        </p:nvGrpSpPr>
        <p:grpSpPr>
          <a:xfrm>
            <a:off x="1" y="4417089"/>
            <a:ext cx="12192004" cy="994106"/>
            <a:chOff x="1" y="4638588"/>
            <a:chExt cx="12192004" cy="126843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8402197-9F5A-1AAE-37E5-E4A7982A36B1}"/>
                </a:ext>
              </a:extLst>
            </p:cNvPr>
            <p:cNvGrpSpPr/>
            <p:nvPr/>
          </p:nvGrpSpPr>
          <p:grpSpPr>
            <a:xfrm>
              <a:off x="776463" y="4638590"/>
              <a:ext cx="11415542" cy="1262248"/>
              <a:chOff x="776463" y="3627843"/>
              <a:chExt cx="11415542" cy="1402389"/>
            </a:xfrm>
          </p:grpSpPr>
          <p:sp>
            <p:nvSpPr>
              <p:cNvPr id="83" name="Google Shape;85;p1">
                <a:extLst>
                  <a:ext uri="{FF2B5EF4-FFF2-40B4-BE49-F238E27FC236}">
                    <a16:creationId xmlns:a16="http://schemas.microsoft.com/office/drawing/2014/main" id="{E6CC99C2-DBF8-D630-54B0-62FCE1289795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37FBE62-E35C-EBFB-403E-C7F7DF08893E}"/>
                  </a:ext>
                </a:extLst>
              </p:cNvPr>
              <p:cNvSpPr/>
              <p:nvPr/>
            </p:nvSpPr>
            <p:spPr>
              <a:xfrm>
                <a:off x="2291987" y="3754755"/>
                <a:ext cx="9171100" cy="117803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다만 재난 지원금과 같은 지원이 국가 재정에 부담을 줄 수 있으므로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규모와 빈도를 적절히 조절하고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목적과 대상을 명확히 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효과적인 모니터링 및 평가를 통해 지원의 효율성을 높여야 함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이렇게 하면 국가 재정 건전성 유지와 시민들의 생계 안정이 가능하다고 추정 가능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6" name="Google Shape;127;p1">
              <a:extLst>
                <a:ext uri="{FF2B5EF4-FFF2-40B4-BE49-F238E27FC236}">
                  <a16:creationId xmlns:a16="http://schemas.microsoft.com/office/drawing/2014/main" id="{62FEEBEB-8F9A-C692-C1F9-DE22BCE14053}"/>
                </a:ext>
              </a:extLst>
            </p:cNvPr>
            <p:cNvGrpSpPr/>
            <p:nvPr/>
          </p:nvGrpSpPr>
          <p:grpSpPr>
            <a:xfrm rot="16200000">
              <a:off x="686700" y="3951889"/>
              <a:ext cx="1268433" cy="2641831"/>
              <a:chOff x="9071422" y="1582055"/>
              <a:chExt cx="2264228" cy="2368904"/>
            </a:xfrm>
          </p:grpSpPr>
          <p:sp>
            <p:nvSpPr>
              <p:cNvPr id="58" name="Google Shape;129;p1">
                <a:extLst>
                  <a:ext uri="{FF2B5EF4-FFF2-40B4-BE49-F238E27FC236}">
                    <a16:creationId xmlns:a16="http://schemas.microsoft.com/office/drawing/2014/main" id="{51542236-7A3F-8CE9-A8DD-D7D0D5FF0FA2}"/>
                  </a:ext>
                </a:extLst>
              </p:cNvPr>
              <p:cNvSpPr/>
              <p:nvPr/>
            </p:nvSpPr>
            <p:spPr>
              <a:xfrm flipH="1">
                <a:off x="9071422" y="1582055"/>
                <a:ext cx="2264228" cy="2368904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32;p1">
                <a:extLst>
                  <a:ext uri="{FF2B5EF4-FFF2-40B4-BE49-F238E27FC236}">
                    <a16:creationId xmlns:a16="http://schemas.microsoft.com/office/drawing/2014/main" id="{4AF0E8BD-B2C1-CC59-0DFD-4557FF228F13}"/>
                  </a:ext>
                </a:extLst>
              </p:cNvPr>
              <p:cNvSpPr txBox="1"/>
              <p:nvPr/>
            </p:nvSpPr>
            <p:spPr>
              <a:xfrm rot="5400000">
                <a:off x="9890776" y="1607057"/>
                <a:ext cx="917501" cy="13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04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EE5876-7EED-FB4F-3527-11FB826D60E9}"/>
              </a:ext>
            </a:extLst>
          </p:cNvPr>
          <p:cNvGrpSpPr/>
          <p:nvPr/>
        </p:nvGrpSpPr>
        <p:grpSpPr>
          <a:xfrm>
            <a:off x="2" y="5541980"/>
            <a:ext cx="12192003" cy="1191373"/>
            <a:chOff x="2" y="4638588"/>
            <a:chExt cx="12192003" cy="126843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1BF7FEB-061D-38C6-7089-66CF6044D725}"/>
                </a:ext>
              </a:extLst>
            </p:cNvPr>
            <p:cNvGrpSpPr/>
            <p:nvPr/>
          </p:nvGrpSpPr>
          <p:grpSpPr>
            <a:xfrm>
              <a:off x="776463" y="4638602"/>
              <a:ext cx="11415542" cy="1262251"/>
              <a:chOff x="776463" y="3627843"/>
              <a:chExt cx="11415542" cy="1402389"/>
            </a:xfrm>
          </p:grpSpPr>
          <p:sp>
            <p:nvSpPr>
              <p:cNvPr id="93" name="Google Shape;85;p1">
                <a:extLst>
                  <a:ext uri="{FF2B5EF4-FFF2-40B4-BE49-F238E27FC236}">
                    <a16:creationId xmlns:a16="http://schemas.microsoft.com/office/drawing/2014/main" id="{7E6A5143-F484-29C0-458D-6D77B86E946F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4BDE5B5-B171-F21C-168E-64C908F345B4}"/>
                  </a:ext>
                </a:extLst>
              </p:cNvPr>
              <p:cNvSpPr/>
              <p:nvPr/>
            </p:nvSpPr>
            <p:spPr>
              <a:xfrm>
                <a:off x="2002613" y="3724868"/>
                <a:ext cx="9966190" cy="127422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마지막으로 실제 생활비는 다양한 요인의 상호작용에 의해 결정되므로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단순 금융 요소 이외에도 복합적인</a:t>
                </a:r>
                <a:endPara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요소를 고려하는 것이 중요함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기본적으로 효율적인 소비와 저축 습관을 정착시키는 것이 중요하며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통해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개인과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단체의 경제 안정성을 확보하고 긍정적인 경제 효과를 유도할 수 있음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따라서 데이터 분석 결과를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넘어 개선과 계획을 통해 총 생활비에 긍정적 영향을 줄 수 있도록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도와야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할것임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90" name="Google Shape;127;p1">
              <a:extLst>
                <a:ext uri="{FF2B5EF4-FFF2-40B4-BE49-F238E27FC236}">
                  <a16:creationId xmlns:a16="http://schemas.microsoft.com/office/drawing/2014/main" id="{1C0440A1-FDB1-CEAD-A64C-4F2796B965FD}"/>
                </a:ext>
              </a:extLst>
            </p:cNvPr>
            <p:cNvGrpSpPr/>
            <p:nvPr/>
          </p:nvGrpSpPr>
          <p:grpSpPr>
            <a:xfrm rot="16200000">
              <a:off x="511778" y="4126812"/>
              <a:ext cx="1268433" cy="2291986"/>
              <a:chOff x="9071421" y="1582055"/>
              <a:chExt cx="2264228" cy="2055201"/>
            </a:xfrm>
          </p:grpSpPr>
          <p:sp>
            <p:nvSpPr>
              <p:cNvPr id="91" name="Google Shape;129;p1">
                <a:extLst>
                  <a:ext uri="{FF2B5EF4-FFF2-40B4-BE49-F238E27FC236}">
                    <a16:creationId xmlns:a16="http://schemas.microsoft.com/office/drawing/2014/main" id="{5E0A6B71-BF52-3BB5-B1B6-5E2DD4F3F3AA}"/>
                  </a:ext>
                </a:extLst>
              </p:cNvPr>
              <p:cNvSpPr/>
              <p:nvPr/>
            </p:nvSpPr>
            <p:spPr>
              <a:xfrm flipH="1">
                <a:off x="9071421" y="1582055"/>
                <a:ext cx="2264228" cy="2055201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32;p1">
                <a:extLst>
                  <a:ext uri="{FF2B5EF4-FFF2-40B4-BE49-F238E27FC236}">
                    <a16:creationId xmlns:a16="http://schemas.microsoft.com/office/drawing/2014/main" id="{9DD4252F-27DD-2883-8130-05F8971AFAB1}"/>
                  </a:ext>
                </a:extLst>
              </p:cNvPr>
              <p:cNvSpPr txBox="1"/>
              <p:nvPr/>
            </p:nvSpPr>
            <p:spPr>
              <a:xfrm rot="5400000">
                <a:off x="9701276" y="1417556"/>
                <a:ext cx="917501" cy="1752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05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76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A38F688E-AFD8-BA31-FEC9-D638AF19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376086"/>
              </p:ext>
            </p:extLst>
          </p:nvPr>
        </p:nvGraphicFramePr>
        <p:xfrm>
          <a:off x="123167" y="828517"/>
          <a:ext cx="7886514" cy="542092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70909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4051139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</a:tblGrid>
              <a:tr h="338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의미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한달에 지출되는 총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은행이자나 주식 배당금으로 얻는 연간 수입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전세보증금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월세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상여금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장려금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보상금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55903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 개인 또는 단체로부터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66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납세자가 내야 할 세액보다 더 많이 내서 나오는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28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저소득층 노인에게 지급하는 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632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국민연금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공무원연금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군인연금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사립학교교직원연금을 의미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9083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코로나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따른 국민생계 안정을 위해 지원하는 금액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29257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금융권에서 받은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392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 구매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 관련하여 발생한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98456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 부채액의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63070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일반 대출이나 기타 사항에 의해 발생한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3435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3B2BCF-ACCC-8265-E513-700B89F36B67}"/>
              </a:ext>
            </a:extLst>
          </p:cNvPr>
          <p:cNvSpPr/>
          <p:nvPr/>
        </p:nvSpPr>
        <p:spPr>
          <a:xfrm>
            <a:off x="8162495" y="1272282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분석에서 사용하는 변수는 모두 연속형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및 비율 척도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11DD6-4D69-ABC5-BF04-E9EF54939DD9}"/>
              </a:ext>
            </a:extLst>
          </p:cNvPr>
          <p:cNvSpPr/>
          <p:nvPr/>
        </p:nvSpPr>
        <p:spPr>
          <a:xfrm>
            <a:off x="8162495" y="2927271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변수들은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 만원 단위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DBE6E1-D587-3A04-DC55-69291EDD0694}"/>
              </a:ext>
            </a:extLst>
          </p:cNvPr>
          <p:cNvSpPr/>
          <p:nvPr/>
        </p:nvSpPr>
        <p:spPr>
          <a:xfrm>
            <a:off x="8162495" y="4598795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재난지원금과 공적연금  </a:t>
            </a:r>
            <a:endParaRPr lang="en-US" altLang="ko-KR" sz="200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같은 소득도 불로소득에 범주에 포함된다고 가정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래픽 6" descr="왼쪽 화살표가 있는 원 단색으로 채워진">
            <a:extLst>
              <a:ext uri="{FF2B5EF4-FFF2-40B4-BE49-F238E27FC236}">
                <a16:creationId xmlns:a16="http://schemas.microsoft.com/office/drawing/2014/main" id="{D9C9A4FD-353A-62A8-A844-2FBDF232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2328988"/>
            <a:ext cx="575841" cy="575841"/>
          </a:xfrm>
          <a:prstGeom prst="rect">
            <a:avLst/>
          </a:prstGeom>
        </p:spPr>
      </p:pic>
      <p:pic>
        <p:nvPicPr>
          <p:cNvPr id="8" name="그래픽 7" descr="왼쪽 화살표가 있는 원 단색으로 채워진">
            <a:extLst>
              <a:ext uri="{FF2B5EF4-FFF2-40B4-BE49-F238E27FC236}">
                <a16:creationId xmlns:a16="http://schemas.microsoft.com/office/drawing/2014/main" id="{C09DC851-1B49-423A-EBA3-6EE0482E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3992244"/>
            <a:ext cx="575841" cy="575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F10A6B-3920-5AD5-AC81-54E587312DB2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1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60DEF3-E07B-0A58-D757-5024B7B2C7E4}"/>
              </a:ext>
            </a:extLst>
          </p:cNvPr>
          <p:cNvSpPr/>
          <p:nvPr/>
        </p:nvSpPr>
        <p:spPr>
          <a:xfrm>
            <a:off x="118089" y="1472163"/>
            <a:ext cx="7266558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재난지원금이나 공적연금도 불로소득에 포함되는 걸까</a:t>
            </a:r>
            <a:r>
              <a:rPr lang="en-US" altLang="ko-KR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래픽 10" descr="기어 헤드 단색으로 채워진">
            <a:extLst>
              <a:ext uri="{FF2B5EF4-FFF2-40B4-BE49-F238E27FC236}">
                <a16:creationId xmlns:a16="http://schemas.microsoft.com/office/drawing/2014/main" id="{9EF2EC0F-8C34-A9A0-C913-0E8DB162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662" y="1399683"/>
            <a:ext cx="914400" cy="914400"/>
          </a:xfrm>
          <a:prstGeom prst="rect">
            <a:avLst/>
          </a:prstGeom>
        </p:spPr>
      </p:pic>
      <p:pic>
        <p:nvPicPr>
          <p:cNvPr id="13" name="그래픽 12" descr="물음표 단색으로 채워진">
            <a:extLst>
              <a:ext uri="{FF2B5EF4-FFF2-40B4-BE49-F238E27FC236}">
                <a16:creationId xmlns:a16="http://schemas.microsoft.com/office/drawing/2014/main" id="{5B71D6A1-737A-5458-9B03-49BC59277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0860" y="1376533"/>
            <a:ext cx="914400" cy="9144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64C310-EEE5-288A-A9F9-91737F37A0FC}"/>
              </a:ext>
            </a:extLst>
          </p:cNvPr>
          <p:cNvCxnSpPr>
            <a:cxnSpLocks/>
          </p:cNvCxnSpPr>
          <p:nvPr/>
        </p:nvCxnSpPr>
        <p:spPr>
          <a:xfrm flipH="1">
            <a:off x="118089" y="2684305"/>
            <a:ext cx="864973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30B948-3BCB-CAEB-5BEA-BAAD087A359F}"/>
              </a:ext>
            </a:extLst>
          </p:cNvPr>
          <p:cNvSpPr/>
          <p:nvPr/>
        </p:nvSpPr>
        <p:spPr>
          <a:xfrm>
            <a:off x="118088" y="3127008"/>
            <a:ext cx="10970459" cy="2804021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不勞所得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3A8B8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말 그대로 일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노동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하지 않고 얻는 소득을 의미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불로소득에 범주로는 은행예금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채권이자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주식배당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임대수익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골동품과 미술품 같은 공급이 제한된 재화에서 판매하여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나오는 차익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상속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증여세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복지제도 혜택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연금 등이 포함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 공적연금과 기초연금은 연금속성으로 간주하고 재난지원금은 복지제도의 혜택으로 간주하여 이번 조사 대상에 같이 포함하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였음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국어사전</a:t>
            </a:r>
            <a:endParaRPr lang="ko-KR" altLang="en-US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8B58B6-33A9-8A90-CDB3-48288F29349E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E438557-0106-4571-EF78-DB7F032A1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88818"/>
              </p:ext>
            </p:extLst>
          </p:nvPr>
        </p:nvGraphicFramePr>
        <p:xfrm>
          <a:off x="205990" y="813721"/>
          <a:ext cx="7886515" cy="23898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0873">
                  <a:extLst>
                    <a:ext uri="{9D8B030D-6E8A-4147-A177-3AD203B41FA5}">
                      <a16:colId xmlns:a16="http://schemas.microsoft.com/office/drawing/2014/main" val="960527748"/>
                    </a:ext>
                  </a:extLst>
                </a:gridCol>
                <a:gridCol w="1160873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2058643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013238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138484528"/>
                    </a:ext>
                  </a:extLst>
                </a:gridCol>
              </a:tblGrid>
              <a:tr h="425683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연금소득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239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156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80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541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125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7864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514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79636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A4735-EC25-B49C-96C3-0A4D8BEE3D88}"/>
              </a:ext>
            </a:extLst>
          </p:cNvPr>
          <p:cNvCxnSpPr>
            <a:cxnSpLocks/>
          </p:cNvCxnSpPr>
          <p:nvPr/>
        </p:nvCxnSpPr>
        <p:spPr>
          <a:xfrm>
            <a:off x="205990" y="811132"/>
            <a:ext cx="1161546" cy="441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D25556-B420-3058-6E29-6F5411793B66}"/>
              </a:ext>
            </a:extLst>
          </p:cNvPr>
          <p:cNvSpPr/>
          <p:nvPr/>
        </p:nvSpPr>
        <p:spPr>
          <a:xfrm>
            <a:off x="8527779" y="983852"/>
            <a:ext cx="3458231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컬럼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7865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데이터셋으로 구성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BC52499-5893-463D-D085-4A5E3885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30510"/>
              </p:ext>
            </p:extLst>
          </p:nvPr>
        </p:nvGraphicFramePr>
        <p:xfrm>
          <a:off x="205990" y="3593428"/>
          <a:ext cx="2384966" cy="257329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201243F-3170-6A91-0FE4-08FCC8983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54601"/>
              </p:ext>
            </p:extLst>
          </p:nvPr>
        </p:nvGraphicFramePr>
        <p:xfrm>
          <a:off x="2733244" y="3593428"/>
          <a:ext cx="2384966" cy="209566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1E9A92-8E3D-1B30-B651-2009F132325D}"/>
              </a:ext>
            </a:extLst>
          </p:cNvPr>
          <p:cNvSpPr/>
          <p:nvPr/>
        </p:nvSpPr>
        <p:spPr>
          <a:xfrm>
            <a:off x="5260498" y="3618028"/>
            <a:ext cx="2832007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형식은 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int, float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수치형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확인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5BA166F-EB55-0438-9C75-3CA154552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69125"/>
              </p:ext>
            </p:extLst>
          </p:nvPr>
        </p:nvGraphicFramePr>
        <p:xfrm>
          <a:off x="9055260" y="2235717"/>
          <a:ext cx="2384966" cy="2491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주택관련부채액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1079 -&gt; 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FE2119A-6290-2C40-8B9C-C3D0E64C993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925727" y="4670740"/>
            <a:ext cx="2750775" cy="1312579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23FC86-866A-9F42-8139-8B06D660415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398472" y="4670740"/>
            <a:ext cx="5278030" cy="1758942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B1DB52-D24C-1899-A375-8A8314503044}"/>
              </a:ext>
            </a:extLst>
          </p:cNvPr>
          <p:cNvGrpSpPr/>
          <p:nvPr/>
        </p:nvGrpSpPr>
        <p:grpSpPr>
          <a:xfrm>
            <a:off x="8092505" y="1510210"/>
            <a:ext cx="435274" cy="1052712"/>
            <a:chOff x="8092505" y="1510209"/>
            <a:chExt cx="435274" cy="1601179"/>
          </a:xfrm>
        </p:grpSpPr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AF4DC85-C485-C719-7439-E41879FA990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7598420" y="2182029"/>
              <a:ext cx="1601179" cy="257539"/>
            </a:xfrm>
            <a:prstGeom prst="bentConnector2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419079-3E6B-4408-939A-B1F9EF7A8891}"/>
                </a:ext>
              </a:extLst>
            </p:cNvPr>
            <p:cNvCxnSpPr/>
            <p:nvPr/>
          </p:nvCxnSpPr>
          <p:spPr>
            <a:xfrm flipH="1">
              <a:off x="8092505" y="3111388"/>
              <a:ext cx="17773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E3AB87D-0AF7-5489-7EBF-8CFA037A7EBE}"/>
              </a:ext>
            </a:extLst>
          </p:cNvPr>
          <p:cNvSpPr/>
          <p:nvPr/>
        </p:nvSpPr>
        <p:spPr>
          <a:xfrm>
            <a:off x="8451690" y="4926771"/>
            <a:ext cx="3610407" cy="1397629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부채액에서 </a:t>
            </a:r>
            <a:r>
              <a:rPr lang="ko-KR" altLang="en-US" b="1" dirty="0" err="1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rgbClr val="FC7C3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1079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확인되었고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부채액이 없는 것으로 간주하고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 값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'0’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대체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4700E42-D1B6-ED3D-BDE1-5A739536BB4F}"/>
              </a:ext>
            </a:extLst>
          </p:cNvPr>
          <p:cNvCxnSpPr>
            <a:cxnSpLocks/>
            <a:stCxn id="28" idx="1"/>
            <a:endCxn id="51" idx="1"/>
          </p:cNvCxnSpPr>
          <p:nvPr/>
        </p:nvCxnSpPr>
        <p:spPr>
          <a:xfrm rot="10800000" flipV="1">
            <a:off x="8451690" y="3481668"/>
            <a:ext cx="603570" cy="2143918"/>
          </a:xfrm>
          <a:prstGeom prst="bentConnector3">
            <a:avLst>
              <a:gd name="adj1" fmla="val 137875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5E3D11-BB32-09FB-4225-06ADB1E786A9}"/>
              </a:ext>
            </a:extLst>
          </p:cNvPr>
          <p:cNvSpPr/>
          <p:nvPr/>
        </p:nvSpPr>
        <p:spPr>
          <a:xfrm>
            <a:off x="126471" y="3201665"/>
            <a:ext cx="2226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 rows x 15 columns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50928-1621-FCF4-4635-318EEB4F8B4A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0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B6F232-C2F2-AC7F-1150-FED6FAC22AEC}"/>
              </a:ext>
            </a:extLst>
          </p:cNvPr>
          <p:cNvSpPr/>
          <p:nvPr/>
        </p:nvSpPr>
        <p:spPr>
          <a:xfrm>
            <a:off x="1199876" y="3787627"/>
            <a:ext cx="4827543" cy="1752670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 column in re_df1.columns: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 == 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Numer_count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re_df1.loc[re_df1[column] !=0].shape[0]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:0:’,{column :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:’,{column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endParaRPr lang="ko-KR" altLang="en-US" sz="12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5FB8A-EE49-512E-1B79-88699775A1B4}"/>
              </a:ext>
            </a:extLst>
          </p:cNvPr>
          <p:cNvSpPr/>
          <p:nvPr/>
        </p:nvSpPr>
        <p:spPr>
          <a:xfrm>
            <a:off x="359139" y="1319297"/>
            <a:ext cx="650902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선정한 변수들의 수치에 관하여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빈도수 확인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BEC514-C3F3-0560-F0B5-F1CAC816398E}"/>
              </a:ext>
            </a:extLst>
          </p:cNvPr>
          <p:cNvSpPr/>
          <p:nvPr/>
        </p:nvSpPr>
        <p:spPr>
          <a:xfrm>
            <a:off x="872218" y="2590252"/>
            <a:ext cx="548286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아닌 수가 너무 적으면 데이터를 선정한 </a:t>
            </a:r>
            <a:endParaRPr lang="en-US" altLang="ko-KR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없기 때문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정상적인 분석이 어렵다는 뜻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CF28DC-DDC2-AB8A-E38E-C8451F61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03518"/>
              </p:ext>
            </p:extLst>
          </p:nvPr>
        </p:nvGraphicFramePr>
        <p:xfrm>
          <a:off x="7054767" y="1033015"/>
          <a:ext cx="4464161" cy="450727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72881">
                  <a:extLst>
                    <a:ext uri="{9D8B030D-6E8A-4147-A177-3AD203B41FA5}">
                      <a16:colId xmlns:a16="http://schemas.microsoft.com/office/drawing/2014/main" val="10563805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41410361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73690886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35199709"/>
                    </a:ext>
                  </a:extLst>
                </a:gridCol>
              </a:tblGrid>
              <a:tr h="305578">
                <a:tc>
                  <a:txBody>
                    <a:bodyPr/>
                    <a:lstStyle/>
                    <a:p>
                      <a:pPr algn="ctr" fontAlgn="ctr"/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이상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9048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443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5489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2376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76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6707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1158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2395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061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6366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1499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2111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4569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6504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4019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3846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2734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6275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1590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426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4155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0196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4777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3088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5611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7626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52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402448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1444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587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1451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634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6598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1267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239922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DA547-BE0B-7998-7A35-DF67A007C68D}"/>
              </a:ext>
            </a:extLst>
          </p:cNvPr>
          <p:cNvSpPr/>
          <p:nvPr/>
        </p:nvSpPr>
        <p:spPr>
          <a:xfrm>
            <a:off x="3291121" y="5740400"/>
            <a:ext cx="6680201" cy="654258"/>
          </a:xfrm>
          <a:prstGeom prst="roundRect">
            <a:avLst>
              <a:gd name="adj" fmla="val 41660"/>
            </a:avLst>
          </a:prstGeom>
          <a:solidFill>
            <a:srgbClr val="FC7C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컬럼 별로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아닌 수 가 전부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 이상이라 따로 제외하는 변수 없이 진행하기로 결정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최소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이상의 유효한 데이터를 얻을 수 있다는 의미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83D627-3926-6394-56EA-C145C27A4EA8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래픽 3" descr="조금 굽은 화살표 단색으로 채워진">
            <a:extLst>
              <a:ext uri="{FF2B5EF4-FFF2-40B4-BE49-F238E27FC236}">
                <a16:creationId xmlns:a16="http://schemas.microsoft.com/office/drawing/2014/main" id="{34313D47-99B8-0A6E-1D7F-D0BB0902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93" y="42067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38333B-2CA0-3BCE-D804-C4F02DF26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18474"/>
              </p:ext>
            </p:extLst>
          </p:nvPr>
        </p:nvGraphicFramePr>
        <p:xfrm>
          <a:off x="199670" y="981574"/>
          <a:ext cx="9442168" cy="435133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75258">
                  <a:extLst>
                    <a:ext uri="{9D8B030D-6E8A-4147-A177-3AD203B41FA5}">
                      <a16:colId xmlns:a16="http://schemas.microsoft.com/office/drawing/2014/main" val="283043162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83808340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69854561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2711663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45106902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0103510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44934055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7785201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78650904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1300558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47874921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8753253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606146848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35524306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219643954"/>
                    </a:ext>
                  </a:extLst>
                </a:gridCol>
                <a:gridCol w="813298">
                  <a:extLst>
                    <a:ext uri="{9D8B030D-6E8A-4147-A177-3AD203B41FA5}">
                      <a16:colId xmlns:a16="http://schemas.microsoft.com/office/drawing/2014/main" val="2475905158"/>
                    </a:ext>
                  </a:extLst>
                </a:gridCol>
              </a:tblGrid>
              <a:tr h="7963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2660" marR="42660" marT="21330" marB="2133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7459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count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2605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mean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329.821615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55.537889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129.335537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8.455906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45.949345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230.697394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58.165938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14.505976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193.395804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288.638525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94.907692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2958.797203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1773.447552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53.391736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47.884819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57999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std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1314.994181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347.927318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644.462635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87.829841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218.871812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411.961750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202.688990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59.830654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219.694787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675.030701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143.003077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8277.347380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5527.462362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195.465924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358.612080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96032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9755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4923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9077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5274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114446.000000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22025.000000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17640.000000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6537.000000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4555.000000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8796.000000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7140.000000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7200.000000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22616.000000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777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A83E9F-1973-9AE1-1781-65C5D77BE7FC}"/>
              </a:ext>
            </a:extLst>
          </p:cNvPr>
          <p:cNvSpPr/>
          <p:nvPr/>
        </p:nvSpPr>
        <p:spPr>
          <a:xfrm>
            <a:off x="9739910" y="981574"/>
            <a:ext cx="2360650" cy="27803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 가구수는 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3E912-0E5B-246A-49CC-2B94454BE7A2}"/>
              </a:ext>
            </a:extLst>
          </p:cNvPr>
          <p:cNvSpPr/>
          <p:nvPr/>
        </p:nvSpPr>
        <p:spPr>
          <a:xfrm>
            <a:off x="9739910" y="1772316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총생활비의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329.8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만원이고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최대값은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114446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만원이다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A8E2C-F28D-CDCE-691F-418769A35684}"/>
              </a:ext>
            </a:extLst>
          </p:cNvPr>
          <p:cNvSpPr/>
          <p:nvPr/>
        </p:nvSpPr>
        <p:spPr>
          <a:xfrm>
            <a:off x="9739910" y="3124848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평균치에 비해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이상치로 판단될 수 있을 정도로 높은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있음을 확인 가능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4E80CD-66C0-09FB-D857-EE95594C145B}"/>
              </a:ext>
            </a:extLst>
          </p:cNvPr>
          <p:cNvSpPr/>
          <p:nvPr/>
        </p:nvSpPr>
        <p:spPr>
          <a:xfrm>
            <a:off x="9739910" y="4477381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모든 변수의 평균이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중앙값보다 크기 때문에 정규분포가 오른쪽으로 치우쳐 있을 것으로 예상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EC7502-1D64-DD8E-E825-47BA2D32FF3A}"/>
              </a:ext>
            </a:extLst>
          </p:cNvPr>
          <p:cNvSpPr/>
          <p:nvPr/>
        </p:nvSpPr>
        <p:spPr>
          <a:xfrm>
            <a:off x="199670" y="5675010"/>
            <a:ext cx="9442168" cy="414423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결론적으로 이상치가 있을 것으로 판단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 통해 알아보기로 한다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94A9B8-86EB-3FE7-9C50-24C754699F4C}"/>
              </a:ext>
            </a:extLst>
          </p:cNvPr>
          <p:cNvSpPr/>
          <p:nvPr/>
        </p:nvSpPr>
        <p:spPr>
          <a:xfrm>
            <a:off x="10160605" y="225366"/>
            <a:ext cx="19399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기초통계량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61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532F0495-406D-5540-C107-FA8211AA1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769441"/>
            <a:ext cx="6432842" cy="54601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6706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최대값으로 인해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도수분포가 비정상적인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형태를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값이 특정 값에 상당히 치우쳐 있음을 확인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399147-42CB-A39E-326A-B52586962489}"/>
              </a:ext>
            </a:extLst>
          </p:cNvPr>
          <p:cNvSpPr/>
          <p:nvPr/>
        </p:nvSpPr>
        <p:spPr>
          <a:xfrm>
            <a:off x="10148584" y="225366"/>
            <a:ext cx="19639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4363</Words>
  <Application>Microsoft Office PowerPoint</Application>
  <PresentationFormat>와이드스크린</PresentationFormat>
  <Paragraphs>1389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 ExtraBold</vt:lpstr>
      <vt:lpstr>맑은 고딕</vt:lpstr>
      <vt:lpstr>Algerian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12</cp:revision>
  <dcterms:created xsi:type="dcterms:W3CDTF">2023-11-28T03:58:08Z</dcterms:created>
  <dcterms:modified xsi:type="dcterms:W3CDTF">2023-12-05T03:57:25Z</dcterms:modified>
</cp:coreProperties>
</file>